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handoutMasterIdLst>
    <p:handoutMasterId r:id="rId10"/>
  </p:handoutMasterIdLst>
  <p:sldIdLst>
    <p:sldId id="256" r:id="rId2"/>
    <p:sldId id="561" r:id="rId3"/>
    <p:sldId id="562" r:id="rId4"/>
    <p:sldId id="569" r:id="rId5"/>
    <p:sldId id="571" r:id="rId6"/>
    <p:sldId id="570" r:id="rId7"/>
    <p:sldId id="527" r:id="rId8"/>
  </p:sldIdLst>
  <p:sldSz cx="9144000" cy="6858000" type="screen4x3"/>
  <p:notesSz cx="6797675" cy="99250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00"/>
    <a:srgbClr val="009900"/>
    <a:srgbClr val="33CC33"/>
    <a:srgbClr val="99CCFF"/>
    <a:srgbClr val="FFCC66"/>
    <a:srgbClr val="588824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06" autoAdjust="0"/>
    <p:restoredTop sz="94655" autoAdjust="0"/>
  </p:normalViewPr>
  <p:slideViewPr>
    <p:cSldViewPr>
      <p:cViewPr>
        <p:scale>
          <a:sx n="70" d="100"/>
          <a:sy n="70" d="100"/>
        </p:scale>
        <p:origin x="-7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769915-93B2-42F3-A589-F3FBF3256FC9}" type="datetimeFigureOut">
              <a:rPr lang="es-ES"/>
              <a:pPr>
                <a:defRPr/>
              </a:pPr>
              <a:t>10/05/2013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36E3C1-9CA6-4BAE-B52D-5F3D77C324A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58BAE2B-0FAB-4040-B48E-15B6585F6EE7}" type="datetimeFigureOut">
              <a:rPr lang="es-MX"/>
              <a:pPr>
                <a:defRPr/>
              </a:pPr>
              <a:t>10/05/2013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5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1C52D36-3991-4B3D-ABB4-F100647F5F91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2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860896-D381-464B-BA79-D2C9BA8EF658}" type="slidenum">
              <a:rPr lang="es-MX" smtClean="0"/>
              <a:pPr/>
              <a:t>1</a:t>
            </a:fld>
            <a:endParaRPr lang="es-MX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9BF9D4-6304-46CB-8736-34A28F9FD61D}" type="slidenum">
              <a:rPr lang="es-MX" smtClean="0"/>
              <a:pPr/>
              <a:t>2</a:t>
            </a:fld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CC2942-6DCD-448D-867C-4E30588F6FA8}" type="slidenum">
              <a:rPr lang="es-MX" smtClean="0"/>
              <a:pPr/>
              <a:t>3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0BDF9B-0D74-419F-BC33-A9FCBCE82C78}" type="slidenum">
              <a:rPr lang="es-MX" smtClean="0"/>
              <a:pPr/>
              <a:t>4</a:t>
            </a:fld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0AD605-4683-41EC-B177-54B48E504E6E}" type="slidenum">
              <a:rPr lang="es-MX" smtClean="0"/>
              <a:pPr/>
              <a:t>5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13F902-8FA1-4BAC-8C2A-999EA0E9FB14}" type="slidenum">
              <a:rPr lang="es-MX" smtClean="0"/>
              <a:pPr/>
              <a:t>6</a:t>
            </a:fld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6DB2BF-9CD3-4DF2-9F9C-882E4D5E70A9}" type="slidenum">
              <a:rPr lang="es-MX" smtClean="0"/>
              <a:pPr/>
              <a:t>7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538A3-7309-4E6D-81FD-10F49DE86F6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D023C-3D23-4D14-AFE4-760E65FDCB3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8EE5A-2489-4083-8320-B0E042DCD28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s-ES" noProof="0" dirty="0" smtClean="0"/>
              <a:t>Haga clic en el icono para agregar una tabla</a:t>
            </a:r>
            <a:endParaRPr lang="es-MX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62126-3317-4AB4-9EC2-3CBFA57B80F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DE9C9-F82E-4131-BA32-4F4DE41BA40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8261A-0667-474F-A7AD-404E89F194F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3A960-E88F-4718-A66D-C984A7E8416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E774-FCBB-4381-9E54-3B699A42AEB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523C2-798D-4ABD-A9CC-F862E638B1B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B963E-3FD7-465A-B52F-B49ADCA309D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04F8C-08F9-4351-AE56-AA1A0DE357B8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528EE-8B99-474C-9B15-448F5CA8F9A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51DF3-1B2F-4A33-9422-4A5B2F9661BB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ADB75A04-85A1-49E6-8003-C9415DFB830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435100"/>
            <a:ext cx="8243887" cy="2714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s-MX" sz="4800" b="1" smtClean="0">
                <a:solidFill>
                  <a:srgbClr val="002060"/>
                </a:solidFill>
              </a:rPr>
              <a:t>Propuesta Articulación Plan – Presupuesto a través de los programas presupuestarios</a:t>
            </a:r>
            <a:endParaRPr lang="es-ES" sz="4800" b="1" smtClean="0">
              <a:solidFill>
                <a:srgbClr val="002060"/>
              </a:solidFill>
            </a:endParaRPr>
          </a:p>
        </p:txBody>
      </p:sp>
      <p:sp>
        <p:nvSpPr>
          <p:cNvPr id="2051" name="3 Flecha a la derecha con muesca"/>
          <p:cNvSpPr>
            <a:spLocks noChangeArrowheads="1"/>
          </p:cNvSpPr>
          <p:nvPr/>
        </p:nvSpPr>
        <p:spPr bwMode="auto">
          <a:xfrm>
            <a:off x="3000375" y="1428750"/>
            <a:ext cx="2500313" cy="714375"/>
          </a:xfrm>
          <a:prstGeom prst="notchedRightArrow">
            <a:avLst>
              <a:gd name="adj1" fmla="val 50000"/>
              <a:gd name="adj2" fmla="val 50005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s-MX" sz="200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 txBox="1">
            <a:spLocks/>
          </p:cNvSpPr>
          <p:nvPr/>
        </p:nvSpPr>
        <p:spPr bwMode="auto">
          <a:xfrm>
            <a:off x="468313" y="35718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14350" indent="-514350">
              <a:lnSpc>
                <a:spcPct val="150000"/>
              </a:lnSpc>
              <a:defRPr/>
            </a:pPr>
            <a:r>
              <a:rPr lang="es-MX" sz="2000" b="1" kern="0" dirty="0" smtClean="0">
                <a:solidFill>
                  <a:srgbClr val="002060"/>
                </a:solidFill>
              </a:rPr>
              <a:t>4. Rol de la PI: Articulación Sector Relaciones Exteriores</a:t>
            </a:r>
          </a:p>
        </p:txBody>
      </p:sp>
      <p:grpSp>
        <p:nvGrpSpPr>
          <p:cNvPr id="2" name="23 Grupo"/>
          <p:cNvGrpSpPr/>
          <p:nvPr/>
        </p:nvGrpSpPr>
        <p:grpSpPr>
          <a:xfrm>
            <a:off x="285720" y="4786322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1</a:t>
              </a:r>
            </a:p>
          </p:txBody>
        </p:sp>
      </p:grpSp>
      <p:grpSp>
        <p:nvGrpSpPr>
          <p:cNvPr id="3" name="27 Grupo"/>
          <p:cNvGrpSpPr/>
          <p:nvPr/>
        </p:nvGrpSpPr>
        <p:grpSpPr>
          <a:xfrm>
            <a:off x="4650848" y="4786322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9" name="2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0" name="2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4</a:t>
              </a:r>
            </a:p>
          </p:txBody>
        </p:sp>
      </p:grpSp>
      <p:grpSp>
        <p:nvGrpSpPr>
          <p:cNvPr id="4" name="30 Grupo"/>
          <p:cNvGrpSpPr/>
          <p:nvPr/>
        </p:nvGrpSpPr>
        <p:grpSpPr>
          <a:xfrm>
            <a:off x="1842536" y="4786322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32" name="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2</a:t>
              </a:r>
            </a:p>
          </p:txBody>
        </p:sp>
      </p:grpSp>
      <p:grpSp>
        <p:nvGrpSpPr>
          <p:cNvPr id="5" name="23 Grupo"/>
          <p:cNvGrpSpPr/>
          <p:nvPr/>
        </p:nvGrpSpPr>
        <p:grpSpPr>
          <a:xfrm>
            <a:off x="7000892" y="4786322"/>
            <a:ext cx="1000132" cy="642942"/>
            <a:chOff x="673404" y="109"/>
            <a:chExt cx="1490614" cy="89436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45" name="4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6" name="4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2</a:t>
              </a:r>
            </a:p>
          </p:txBody>
        </p:sp>
      </p:grpSp>
      <p:grpSp>
        <p:nvGrpSpPr>
          <p:cNvPr id="7" name="30 Grupo"/>
          <p:cNvGrpSpPr/>
          <p:nvPr/>
        </p:nvGrpSpPr>
        <p:grpSpPr>
          <a:xfrm>
            <a:off x="8072462" y="4786322"/>
            <a:ext cx="1000132" cy="642942"/>
            <a:chOff x="673404" y="109"/>
            <a:chExt cx="1490614" cy="89436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52" name="5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54" name="5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3</a:t>
              </a:r>
            </a:p>
          </p:txBody>
        </p:sp>
      </p:grpSp>
      <p:cxnSp>
        <p:nvCxnSpPr>
          <p:cNvPr id="55" name="54 Conector recto de flecha"/>
          <p:cNvCxnSpPr>
            <a:stCxn id="30" idx="0"/>
            <a:endCxn id="93" idx="2"/>
          </p:cNvCxnSpPr>
          <p:nvPr/>
        </p:nvCxnSpPr>
        <p:spPr bwMode="auto">
          <a:xfrm flipV="1">
            <a:off x="5080000" y="3643313"/>
            <a:ext cx="3457575" cy="116205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58 Conector recto de flecha"/>
          <p:cNvCxnSpPr>
            <a:stCxn id="54" idx="0"/>
            <a:endCxn id="93" idx="2"/>
          </p:cNvCxnSpPr>
          <p:nvPr/>
        </p:nvCxnSpPr>
        <p:spPr bwMode="auto">
          <a:xfrm rot="16200000" flipV="1">
            <a:off x="7974013" y="4206875"/>
            <a:ext cx="1162050" cy="3492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61 Conector recto de flecha"/>
          <p:cNvCxnSpPr/>
          <p:nvPr/>
        </p:nvCxnSpPr>
        <p:spPr bwMode="auto">
          <a:xfrm rot="16200000" flipV="1">
            <a:off x="142875" y="4214813"/>
            <a:ext cx="1071563" cy="7143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64 Conector recto de flecha"/>
          <p:cNvCxnSpPr>
            <a:stCxn id="33" idx="0"/>
          </p:cNvCxnSpPr>
          <p:nvPr/>
        </p:nvCxnSpPr>
        <p:spPr bwMode="auto">
          <a:xfrm flipV="1">
            <a:off x="2271713" y="3714750"/>
            <a:ext cx="800100" cy="109061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70 Conector recto de flecha"/>
          <p:cNvCxnSpPr>
            <a:stCxn id="33" idx="0"/>
            <a:endCxn id="85" idx="2"/>
          </p:cNvCxnSpPr>
          <p:nvPr/>
        </p:nvCxnSpPr>
        <p:spPr bwMode="auto">
          <a:xfrm flipH="1" flipV="1">
            <a:off x="1965325" y="3714750"/>
            <a:ext cx="306388" cy="109061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73 Conector recto de flecha"/>
          <p:cNvCxnSpPr>
            <a:stCxn id="150" idx="0"/>
          </p:cNvCxnSpPr>
          <p:nvPr/>
        </p:nvCxnSpPr>
        <p:spPr bwMode="auto">
          <a:xfrm flipH="1" flipV="1">
            <a:off x="4208463" y="3695700"/>
            <a:ext cx="2220912" cy="110966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8" name="81 Grupo"/>
          <p:cNvGrpSpPr>
            <a:grpSpLocks/>
          </p:cNvGrpSpPr>
          <p:nvPr/>
        </p:nvGrpSpPr>
        <p:grpSpPr bwMode="auto">
          <a:xfrm>
            <a:off x="142875" y="3071813"/>
            <a:ext cx="1000125" cy="642937"/>
            <a:chOff x="673404" y="109"/>
            <a:chExt cx="1490614" cy="894368"/>
          </a:xfrm>
        </p:grpSpPr>
        <p:sp>
          <p:nvSpPr>
            <p:cNvPr id="83" name="8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4" name="8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1</a:t>
              </a:r>
            </a:p>
          </p:txBody>
        </p:sp>
      </p:grpSp>
      <p:sp>
        <p:nvSpPr>
          <p:cNvPr id="85" name="84 Rectángulo"/>
          <p:cNvSpPr/>
          <p:nvPr/>
        </p:nvSpPr>
        <p:spPr bwMode="auto">
          <a:xfrm>
            <a:off x="1428750" y="3143250"/>
            <a:ext cx="1071563" cy="57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es-EC" sz="1100" b="1" dirty="0">
              <a:solidFill>
                <a:schemeClr val="tx1"/>
              </a:solidFill>
              <a:latin typeface="Trebuchet MS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tx1"/>
                </a:solidFill>
                <a:latin typeface="Trebuchet MS" pitchFamily="34" charset="0"/>
              </a:rPr>
              <a:t>Política 5.3</a:t>
            </a:r>
          </a:p>
        </p:txBody>
      </p:sp>
      <p:grpSp>
        <p:nvGrpSpPr>
          <p:cNvPr id="9" name="85 Grupo"/>
          <p:cNvGrpSpPr>
            <a:grpSpLocks/>
          </p:cNvGrpSpPr>
          <p:nvPr/>
        </p:nvGrpSpPr>
        <p:grpSpPr bwMode="auto">
          <a:xfrm>
            <a:off x="2571750" y="3071813"/>
            <a:ext cx="1000125" cy="642937"/>
            <a:chOff x="673404" y="109"/>
            <a:chExt cx="1490614" cy="894368"/>
          </a:xfrm>
        </p:grpSpPr>
        <p:sp>
          <p:nvSpPr>
            <p:cNvPr id="87" name="8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8" name="8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2</a:t>
              </a:r>
            </a:p>
          </p:txBody>
        </p:sp>
      </p:grpSp>
      <p:grpSp>
        <p:nvGrpSpPr>
          <p:cNvPr id="10" name="88 Grupo"/>
          <p:cNvGrpSpPr>
            <a:grpSpLocks/>
          </p:cNvGrpSpPr>
          <p:nvPr/>
        </p:nvGrpSpPr>
        <p:grpSpPr bwMode="auto">
          <a:xfrm>
            <a:off x="3708400" y="3071813"/>
            <a:ext cx="1000125" cy="642937"/>
            <a:chOff x="673404" y="109"/>
            <a:chExt cx="1490614" cy="894368"/>
          </a:xfrm>
        </p:grpSpPr>
        <p:sp>
          <p:nvSpPr>
            <p:cNvPr id="90" name="8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1" name="9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3</a:t>
              </a:r>
            </a:p>
          </p:txBody>
        </p:sp>
      </p:grpSp>
      <p:sp>
        <p:nvSpPr>
          <p:cNvPr id="92" name="91 Rectángulo"/>
          <p:cNvSpPr/>
          <p:nvPr/>
        </p:nvSpPr>
        <p:spPr bwMode="auto">
          <a:xfrm>
            <a:off x="6380163" y="3071813"/>
            <a:ext cx="1071562" cy="6429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es-EC" sz="1100" b="1" dirty="0">
              <a:solidFill>
                <a:schemeClr val="tx1"/>
              </a:solidFill>
              <a:latin typeface="Trebuchet MS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tx1"/>
                </a:solidFill>
                <a:latin typeface="Trebuchet MS" pitchFamily="34" charset="0"/>
              </a:rPr>
              <a:t>Política 11.4</a:t>
            </a:r>
          </a:p>
        </p:txBody>
      </p:sp>
      <p:sp>
        <p:nvSpPr>
          <p:cNvPr id="93" name="92 Rectángulo"/>
          <p:cNvSpPr/>
          <p:nvPr/>
        </p:nvSpPr>
        <p:spPr bwMode="auto">
          <a:xfrm>
            <a:off x="8001000" y="3071813"/>
            <a:ext cx="1071563" cy="57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es-EC" sz="1100" b="1" dirty="0">
              <a:solidFill>
                <a:schemeClr val="tx1"/>
              </a:solidFill>
              <a:latin typeface="Trebuchet MS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tx1"/>
                </a:solidFill>
                <a:latin typeface="Trebuchet MS" pitchFamily="34" charset="0"/>
              </a:rPr>
              <a:t>Política 12.2</a:t>
            </a:r>
          </a:p>
        </p:txBody>
      </p:sp>
      <p:sp>
        <p:nvSpPr>
          <p:cNvPr id="102" name="101 CuadroTexto"/>
          <p:cNvSpPr txBox="1">
            <a:spLocks noChangeArrowheads="1"/>
          </p:cNvSpPr>
          <p:nvPr/>
        </p:nvSpPr>
        <p:spPr bwMode="auto">
          <a:xfrm>
            <a:off x="1357313" y="5853113"/>
            <a:ext cx="26431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sz="1100" b="1">
                <a:solidFill>
                  <a:schemeClr val="bg2"/>
                </a:solidFill>
              </a:rPr>
              <a:t>MINISTERIO DE RELACIONES EXTERIORES</a:t>
            </a:r>
            <a:endParaRPr lang="es-MX" sz="1100" b="1">
              <a:solidFill>
                <a:schemeClr val="bg2"/>
              </a:solidFill>
            </a:endParaRPr>
          </a:p>
        </p:txBody>
      </p:sp>
      <p:sp>
        <p:nvSpPr>
          <p:cNvPr id="103" name="102 CuadroTexto"/>
          <p:cNvSpPr txBox="1">
            <a:spLocks noChangeArrowheads="1"/>
          </p:cNvSpPr>
          <p:nvPr/>
        </p:nvSpPr>
        <p:spPr bwMode="auto">
          <a:xfrm>
            <a:off x="6286500" y="5856288"/>
            <a:ext cx="26431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sz="1100" b="1">
                <a:solidFill>
                  <a:schemeClr val="bg2"/>
                </a:solidFill>
              </a:rPr>
              <a:t>SECRETARÍA TÉCNICA DE COOPERACIÓN INTERNACIONAL</a:t>
            </a:r>
            <a:endParaRPr lang="es-MX" sz="1100" b="1">
              <a:solidFill>
                <a:schemeClr val="bg2"/>
              </a:solidFill>
            </a:endParaRPr>
          </a:p>
        </p:txBody>
      </p:sp>
      <p:sp>
        <p:nvSpPr>
          <p:cNvPr id="104" name="103 Abrir llave"/>
          <p:cNvSpPr>
            <a:spLocks/>
          </p:cNvSpPr>
          <p:nvPr/>
        </p:nvSpPr>
        <p:spPr bwMode="auto">
          <a:xfrm rot="-5400000">
            <a:off x="2682875" y="3032125"/>
            <a:ext cx="428625" cy="5222875"/>
          </a:xfrm>
          <a:prstGeom prst="leftBrace">
            <a:avLst>
              <a:gd name="adj1" fmla="val 8349"/>
              <a:gd name="adj2" fmla="val 50000"/>
            </a:avLst>
          </a:prstGeom>
          <a:noFill/>
          <a:ln w="25400" algn="ctr">
            <a:solidFill>
              <a:srgbClr val="92D050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s-MX" sz="2000">
              <a:latin typeface="Trebuchet MS" pitchFamily="34" charset="0"/>
            </a:endParaRPr>
          </a:p>
        </p:txBody>
      </p:sp>
      <p:sp>
        <p:nvSpPr>
          <p:cNvPr id="105" name="104 Abrir llave"/>
          <p:cNvSpPr/>
          <p:nvPr/>
        </p:nvSpPr>
        <p:spPr bwMode="auto">
          <a:xfrm rot="16200000">
            <a:off x="7322344" y="4107657"/>
            <a:ext cx="428625" cy="3214687"/>
          </a:xfrm>
          <a:prstGeom prst="leftBrace">
            <a:avLst/>
          </a:prstGeom>
          <a:noFill/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MX" sz="2000">
              <a:latin typeface="Trebuchet MS" pitchFamily="34" charset="0"/>
            </a:endParaRPr>
          </a:p>
        </p:txBody>
      </p:sp>
      <p:grpSp>
        <p:nvGrpSpPr>
          <p:cNvPr id="11" name="113 Grupo"/>
          <p:cNvGrpSpPr/>
          <p:nvPr/>
        </p:nvGrpSpPr>
        <p:grpSpPr>
          <a:xfrm>
            <a:off x="6228184" y="1571612"/>
            <a:ext cx="1285884" cy="285752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15" name="11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6" name="115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11</a:t>
              </a:r>
            </a:p>
          </p:txBody>
        </p:sp>
      </p:grpSp>
      <p:grpSp>
        <p:nvGrpSpPr>
          <p:cNvPr id="12" name="116 Grupo"/>
          <p:cNvGrpSpPr/>
          <p:nvPr/>
        </p:nvGrpSpPr>
        <p:grpSpPr>
          <a:xfrm>
            <a:off x="3707904" y="1571611"/>
            <a:ext cx="2151690" cy="285753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18" name="11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9" name="118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6</a:t>
              </a:r>
            </a:p>
          </p:txBody>
        </p:sp>
      </p:grpSp>
      <p:grpSp>
        <p:nvGrpSpPr>
          <p:cNvPr id="13" name="119 Grupo"/>
          <p:cNvGrpSpPr/>
          <p:nvPr/>
        </p:nvGrpSpPr>
        <p:grpSpPr>
          <a:xfrm>
            <a:off x="214282" y="1571612"/>
            <a:ext cx="1071570" cy="285752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1" name="12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2" name="121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2 </a:t>
              </a:r>
            </a:p>
          </p:txBody>
        </p:sp>
      </p:grpSp>
      <p:grpSp>
        <p:nvGrpSpPr>
          <p:cNvPr id="14" name="122 Grupo"/>
          <p:cNvGrpSpPr/>
          <p:nvPr/>
        </p:nvGrpSpPr>
        <p:grpSpPr>
          <a:xfrm>
            <a:off x="7929586" y="1571612"/>
            <a:ext cx="1143008" cy="285752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4" name="12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5" name="124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12</a:t>
              </a:r>
            </a:p>
          </p:txBody>
        </p:sp>
      </p:grpSp>
      <p:grpSp>
        <p:nvGrpSpPr>
          <p:cNvPr id="15" name="125 Grupo"/>
          <p:cNvGrpSpPr/>
          <p:nvPr/>
        </p:nvGrpSpPr>
        <p:grpSpPr>
          <a:xfrm>
            <a:off x="1357290" y="1571611"/>
            <a:ext cx="2197010" cy="269259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7" name="12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8" name="12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5 </a:t>
              </a:r>
            </a:p>
          </p:txBody>
        </p:sp>
      </p:grpSp>
      <p:grpSp>
        <p:nvGrpSpPr>
          <p:cNvPr id="16" name="23 Grupo"/>
          <p:cNvGrpSpPr/>
          <p:nvPr/>
        </p:nvGrpSpPr>
        <p:grpSpPr>
          <a:xfrm>
            <a:off x="3354704" y="4786322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138" name="13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9" name="13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3</a:t>
              </a:r>
            </a:p>
          </p:txBody>
        </p:sp>
      </p:grpSp>
      <p:cxnSp>
        <p:nvCxnSpPr>
          <p:cNvPr id="145" name="144 Conector recto de flecha"/>
          <p:cNvCxnSpPr>
            <a:stCxn id="139" idx="0"/>
          </p:cNvCxnSpPr>
          <p:nvPr/>
        </p:nvCxnSpPr>
        <p:spPr bwMode="auto">
          <a:xfrm flipV="1">
            <a:off x="3783013" y="3695700"/>
            <a:ext cx="425450" cy="110966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7" name="23 Grupo"/>
          <p:cNvGrpSpPr/>
          <p:nvPr/>
        </p:nvGrpSpPr>
        <p:grpSpPr>
          <a:xfrm>
            <a:off x="5929322" y="4786322"/>
            <a:ext cx="1000132" cy="642942"/>
            <a:chOff x="673404" y="109"/>
            <a:chExt cx="1490614" cy="89436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49" name="14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50" name="14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1</a:t>
              </a:r>
            </a:p>
          </p:txBody>
        </p:sp>
      </p:grpSp>
      <p:cxnSp>
        <p:nvCxnSpPr>
          <p:cNvPr id="154" name="153 Conector recto de flecha"/>
          <p:cNvCxnSpPr>
            <a:stCxn id="46" idx="0"/>
            <a:endCxn id="92" idx="2"/>
          </p:cNvCxnSpPr>
          <p:nvPr/>
        </p:nvCxnSpPr>
        <p:spPr bwMode="auto">
          <a:xfrm flipH="1" flipV="1">
            <a:off x="6916738" y="3714750"/>
            <a:ext cx="584200" cy="109061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" name="158 Grupo"/>
          <p:cNvGrpSpPr/>
          <p:nvPr/>
        </p:nvGrpSpPr>
        <p:grpSpPr>
          <a:xfrm>
            <a:off x="188062" y="221455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0" name="15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61" name="160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2.12  </a:t>
              </a:r>
            </a:p>
          </p:txBody>
        </p:sp>
      </p:grpSp>
      <p:grpSp>
        <p:nvGrpSpPr>
          <p:cNvPr id="20" name="167 Grupo"/>
          <p:cNvGrpSpPr/>
          <p:nvPr/>
        </p:nvGrpSpPr>
        <p:grpSpPr>
          <a:xfrm>
            <a:off x="2555776" y="221455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9" name="16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70" name="169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5.4  </a:t>
              </a:r>
            </a:p>
          </p:txBody>
        </p:sp>
      </p:grpSp>
      <p:grpSp>
        <p:nvGrpSpPr>
          <p:cNvPr id="21" name="170 Grupo"/>
          <p:cNvGrpSpPr/>
          <p:nvPr/>
        </p:nvGrpSpPr>
        <p:grpSpPr>
          <a:xfrm>
            <a:off x="3707904" y="2205030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72" name="17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73" name="172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6.10  </a:t>
              </a:r>
            </a:p>
          </p:txBody>
        </p:sp>
      </p:grpSp>
      <p:grpSp>
        <p:nvGrpSpPr>
          <p:cNvPr id="22" name="173 Grupo"/>
          <p:cNvGrpSpPr/>
          <p:nvPr/>
        </p:nvGrpSpPr>
        <p:grpSpPr>
          <a:xfrm>
            <a:off x="4796574" y="220486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75" name="17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76" name="175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6.12 </a:t>
              </a:r>
            </a:p>
          </p:txBody>
        </p:sp>
      </p:grpSp>
      <p:grpSp>
        <p:nvGrpSpPr>
          <p:cNvPr id="79" name="88 Grupo"/>
          <p:cNvGrpSpPr>
            <a:grpSpLocks/>
          </p:cNvGrpSpPr>
          <p:nvPr/>
        </p:nvGrpSpPr>
        <p:grpSpPr bwMode="auto">
          <a:xfrm>
            <a:off x="4795838" y="3068638"/>
            <a:ext cx="1000125" cy="642937"/>
            <a:chOff x="673404" y="109"/>
            <a:chExt cx="1490614" cy="894368"/>
          </a:xfrm>
        </p:grpSpPr>
        <p:sp>
          <p:nvSpPr>
            <p:cNvPr id="80" name="7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1" name="8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4</a:t>
              </a:r>
            </a:p>
          </p:txBody>
        </p:sp>
      </p:grpSp>
      <p:sp>
        <p:nvSpPr>
          <p:cNvPr id="95" name="94 Rectángulo redondeado"/>
          <p:cNvSpPr/>
          <p:nvPr/>
        </p:nvSpPr>
        <p:spPr bwMode="auto">
          <a:xfrm>
            <a:off x="188062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96" name="95 Rectángulo redondeado"/>
          <p:cNvSpPr/>
          <p:nvPr/>
        </p:nvSpPr>
        <p:spPr bwMode="auto">
          <a:xfrm>
            <a:off x="1431028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97" name="96 Rectángulo redondeado"/>
          <p:cNvSpPr/>
          <p:nvPr/>
        </p:nvSpPr>
        <p:spPr bwMode="auto">
          <a:xfrm>
            <a:off x="2583156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B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grpSp>
        <p:nvGrpSpPr>
          <p:cNvPr id="98" name="167 Grupo"/>
          <p:cNvGrpSpPr/>
          <p:nvPr/>
        </p:nvGrpSpPr>
        <p:grpSpPr>
          <a:xfrm>
            <a:off x="1403648" y="220486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99" name="9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0" name="99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5.3 </a:t>
              </a:r>
            </a:p>
          </p:txBody>
        </p:sp>
      </p:grpSp>
      <p:cxnSp>
        <p:nvCxnSpPr>
          <p:cNvPr id="101" name="100 Conector recto de flecha"/>
          <p:cNvCxnSpPr>
            <a:stCxn id="139" idx="0"/>
          </p:cNvCxnSpPr>
          <p:nvPr/>
        </p:nvCxnSpPr>
        <p:spPr bwMode="auto">
          <a:xfrm flipV="1">
            <a:off x="3783013" y="3692525"/>
            <a:ext cx="1512887" cy="1112838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6" name="105 Rectángulo redondeado"/>
          <p:cNvSpPr/>
          <p:nvPr/>
        </p:nvSpPr>
        <p:spPr bwMode="auto">
          <a:xfrm>
            <a:off x="3779912" y="2492896"/>
            <a:ext cx="2088232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grpSp>
        <p:nvGrpSpPr>
          <p:cNvPr id="107" name="173 Grupo"/>
          <p:cNvGrpSpPr/>
          <p:nvPr/>
        </p:nvGrpSpPr>
        <p:grpSpPr>
          <a:xfrm>
            <a:off x="8036934" y="220486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08" name="10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9" name="108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P12.2 </a:t>
              </a:r>
            </a:p>
          </p:txBody>
        </p:sp>
      </p:grpSp>
      <p:sp>
        <p:nvSpPr>
          <p:cNvPr id="110" name="109 Rectángulo redondeado"/>
          <p:cNvSpPr/>
          <p:nvPr/>
        </p:nvSpPr>
        <p:spPr bwMode="auto">
          <a:xfrm>
            <a:off x="8055764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solidFill>
                  <a:schemeClr val="bg1"/>
                </a:solidFill>
                <a:latin typeface="Trebuchet MS" pitchFamily="34" charset="0"/>
              </a:rPr>
              <a:t>Eje Intersectorial D</a:t>
            </a:r>
            <a:endParaRPr lang="es-EC" sz="105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grpSp>
        <p:nvGrpSpPr>
          <p:cNvPr id="111" name="173 Grupo"/>
          <p:cNvGrpSpPr/>
          <p:nvPr/>
        </p:nvGrpSpPr>
        <p:grpSpPr>
          <a:xfrm>
            <a:off x="6372200" y="220486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12" name="11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3" name="112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P11.4 </a:t>
              </a:r>
            </a:p>
          </p:txBody>
        </p:sp>
      </p:grpSp>
      <p:sp>
        <p:nvSpPr>
          <p:cNvPr id="114" name="113 Rectángulo redondeado"/>
          <p:cNvSpPr/>
          <p:nvPr/>
        </p:nvSpPr>
        <p:spPr bwMode="auto">
          <a:xfrm>
            <a:off x="3779912" y="2492896"/>
            <a:ext cx="1044116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17" name="116 Rectángulo redondeado"/>
          <p:cNvSpPr/>
          <p:nvPr/>
        </p:nvSpPr>
        <p:spPr bwMode="auto">
          <a:xfrm>
            <a:off x="6372200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B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20" name="119 Rectángulo redondeado"/>
          <p:cNvSpPr/>
          <p:nvPr/>
        </p:nvSpPr>
        <p:spPr bwMode="auto">
          <a:xfrm>
            <a:off x="8055764" y="2492896"/>
            <a:ext cx="1052740" cy="3600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solidFill>
                  <a:schemeClr val="bg1"/>
                </a:solidFill>
                <a:latin typeface="Trebuchet MS" pitchFamily="34" charset="0"/>
              </a:rPr>
              <a:t>Eje Intersectorial D</a:t>
            </a:r>
            <a:endParaRPr lang="es-EC" sz="1050" b="1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92" grpId="0" animBg="1"/>
      <p:bldP spid="93" grpId="0" animBg="1"/>
      <p:bldP spid="103" grpId="0"/>
      <p:bldP spid="104" grpId="0" animBg="1"/>
      <p:bldP spid="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 txBox="1">
            <a:spLocks/>
          </p:cNvSpPr>
          <p:nvPr/>
        </p:nvSpPr>
        <p:spPr bwMode="auto">
          <a:xfrm>
            <a:off x="468313" y="285750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14350" indent="-514350">
              <a:lnSpc>
                <a:spcPct val="150000"/>
              </a:lnSpc>
              <a:defRPr/>
            </a:pPr>
            <a:r>
              <a:rPr lang="es-MX" sz="2000" b="1" kern="0" dirty="0" smtClean="0">
                <a:solidFill>
                  <a:srgbClr val="002060"/>
                </a:solidFill>
              </a:rPr>
              <a:t>4. Rol de la PI: Articulación Planificación – Presupuesto MMRREE</a:t>
            </a:r>
          </a:p>
        </p:txBody>
      </p:sp>
      <p:grpSp>
        <p:nvGrpSpPr>
          <p:cNvPr id="2" name="23 Grupo"/>
          <p:cNvGrpSpPr/>
          <p:nvPr/>
        </p:nvGrpSpPr>
        <p:grpSpPr>
          <a:xfrm>
            <a:off x="1714480" y="3500438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1</a:t>
              </a:r>
            </a:p>
          </p:txBody>
        </p:sp>
      </p:grpSp>
      <p:grpSp>
        <p:nvGrpSpPr>
          <p:cNvPr id="3" name="27 Grupo"/>
          <p:cNvGrpSpPr/>
          <p:nvPr/>
        </p:nvGrpSpPr>
        <p:grpSpPr>
          <a:xfrm>
            <a:off x="7215206" y="3500438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9" name="2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0" name="2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4</a:t>
              </a:r>
            </a:p>
          </p:txBody>
        </p:sp>
      </p:grpSp>
      <p:grpSp>
        <p:nvGrpSpPr>
          <p:cNvPr id="4" name="30 Grupo"/>
          <p:cNvGrpSpPr/>
          <p:nvPr/>
        </p:nvGrpSpPr>
        <p:grpSpPr>
          <a:xfrm>
            <a:off x="3571868" y="3500438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32" name="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2</a:t>
              </a:r>
            </a:p>
          </p:txBody>
        </p:sp>
      </p:grpSp>
      <p:cxnSp>
        <p:nvCxnSpPr>
          <p:cNvPr id="55" name="54 Conector recto de flecha"/>
          <p:cNvCxnSpPr>
            <a:stCxn id="30" idx="0"/>
            <a:endCxn id="93" idx="2"/>
          </p:cNvCxnSpPr>
          <p:nvPr/>
        </p:nvCxnSpPr>
        <p:spPr bwMode="auto">
          <a:xfrm rot="5400000" flipH="1" flipV="1">
            <a:off x="7366794" y="3205957"/>
            <a:ext cx="590550" cy="36512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61 Conector recto de flecha"/>
          <p:cNvCxnSpPr>
            <a:stCxn id="26" idx="0"/>
          </p:cNvCxnSpPr>
          <p:nvPr/>
        </p:nvCxnSpPr>
        <p:spPr bwMode="auto">
          <a:xfrm rot="5400000" flipH="1" flipV="1">
            <a:off x="1838325" y="3214688"/>
            <a:ext cx="609600" cy="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64 Conector recto de flecha"/>
          <p:cNvCxnSpPr>
            <a:stCxn id="33" idx="0"/>
          </p:cNvCxnSpPr>
          <p:nvPr/>
        </p:nvCxnSpPr>
        <p:spPr bwMode="auto">
          <a:xfrm rot="5400000" flipH="1" flipV="1">
            <a:off x="3990975" y="2938463"/>
            <a:ext cx="590550" cy="57150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70 Conector recto de flecha"/>
          <p:cNvCxnSpPr>
            <a:stCxn id="32" idx="0"/>
            <a:endCxn id="85" idx="2"/>
          </p:cNvCxnSpPr>
          <p:nvPr/>
        </p:nvCxnSpPr>
        <p:spPr bwMode="auto">
          <a:xfrm rot="16200000" flipV="1">
            <a:off x="3446463" y="2946400"/>
            <a:ext cx="571500" cy="53657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81 Grupo"/>
          <p:cNvGrpSpPr>
            <a:grpSpLocks/>
          </p:cNvGrpSpPr>
          <p:nvPr/>
        </p:nvGrpSpPr>
        <p:grpSpPr bwMode="auto">
          <a:xfrm>
            <a:off x="1643063" y="2286000"/>
            <a:ext cx="1000125" cy="642938"/>
            <a:chOff x="673404" y="109"/>
            <a:chExt cx="1490614" cy="894368"/>
          </a:xfrm>
        </p:grpSpPr>
        <p:sp>
          <p:nvSpPr>
            <p:cNvPr id="83" name="8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4" name="8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1</a:t>
              </a:r>
            </a:p>
          </p:txBody>
        </p:sp>
      </p:grpSp>
      <p:sp>
        <p:nvSpPr>
          <p:cNvPr id="85" name="84 Rectángulo"/>
          <p:cNvSpPr/>
          <p:nvPr/>
        </p:nvSpPr>
        <p:spPr bwMode="auto">
          <a:xfrm>
            <a:off x="2928938" y="2357438"/>
            <a:ext cx="1071562" cy="57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es-EC" sz="1100" b="1" dirty="0">
              <a:solidFill>
                <a:schemeClr val="tx1"/>
              </a:solidFill>
              <a:latin typeface="Trebuchet MS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tx1"/>
                </a:solidFill>
                <a:latin typeface="Trebuchet MS" pitchFamily="34" charset="0"/>
              </a:rPr>
              <a:t>Política 5.3</a:t>
            </a:r>
          </a:p>
        </p:txBody>
      </p:sp>
      <p:grpSp>
        <p:nvGrpSpPr>
          <p:cNvPr id="7" name="85 Grupo"/>
          <p:cNvGrpSpPr>
            <a:grpSpLocks/>
          </p:cNvGrpSpPr>
          <p:nvPr/>
        </p:nvGrpSpPr>
        <p:grpSpPr bwMode="auto">
          <a:xfrm>
            <a:off x="4071938" y="2286000"/>
            <a:ext cx="1000125" cy="642938"/>
            <a:chOff x="673404" y="109"/>
            <a:chExt cx="1490614" cy="894368"/>
          </a:xfrm>
        </p:grpSpPr>
        <p:sp>
          <p:nvSpPr>
            <p:cNvPr id="87" name="8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8" name="8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2</a:t>
              </a:r>
            </a:p>
          </p:txBody>
        </p:sp>
      </p:grpSp>
      <p:grpSp>
        <p:nvGrpSpPr>
          <p:cNvPr id="8" name="88 Grupo"/>
          <p:cNvGrpSpPr>
            <a:grpSpLocks/>
          </p:cNvGrpSpPr>
          <p:nvPr/>
        </p:nvGrpSpPr>
        <p:grpSpPr bwMode="auto">
          <a:xfrm>
            <a:off x="5500688" y="2286000"/>
            <a:ext cx="1000125" cy="642938"/>
            <a:chOff x="673404" y="109"/>
            <a:chExt cx="1490614" cy="894368"/>
          </a:xfrm>
        </p:grpSpPr>
        <p:sp>
          <p:nvSpPr>
            <p:cNvPr id="90" name="8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1" name="9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dirty="0"/>
                <a:t>Política Sectorial 3</a:t>
              </a:r>
            </a:p>
          </p:txBody>
        </p:sp>
      </p:grpSp>
      <p:sp>
        <p:nvSpPr>
          <p:cNvPr id="93" name="92 Rectángulo"/>
          <p:cNvSpPr/>
          <p:nvPr/>
        </p:nvSpPr>
        <p:spPr bwMode="auto">
          <a:xfrm>
            <a:off x="7143750" y="2357438"/>
            <a:ext cx="1071563" cy="57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es-EC" sz="1100" b="1" dirty="0">
              <a:solidFill>
                <a:schemeClr val="tx1"/>
              </a:solidFill>
              <a:latin typeface="Trebuchet MS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tx1"/>
                </a:solidFill>
                <a:latin typeface="Trebuchet MS" pitchFamily="34" charset="0"/>
              </a:rPr>
              <a:t>Política 12.2</a:t>
            </a:r>
          </a:p>
        </p:txBody>
      </p:sp>
      <p:grpSp>
        <p:nvGrpSpPr>
          <p:cNvPr id="9" name="119 Grupo"/>
          <p:cNvGrpSpPr/>
          <p:nvPr/>
        </p:nvGrpSpPr>
        <p:grpSpPr>
          <a:xfrm>
            <a:off x="1714480" y="1214422"/>
            <a:ext cx="1071570" cy="285752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1" name="12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2" name="121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OBJETIVO 2 </a:t>
              </a:r>
            </a:p>
          </p:txBody>
        </p:sp>
      </p:grpSp>
      <p:grpSp>
        <p:nvGrpSpPr>
          <p:cNvPr id="10" name="23 Grupo"/>
          <p:cNvGrpSpPr/>
          <p:nvPr/>
        </p:nvGrpSpPr>
        <p:grpSpPr>
          <a:xfrm>
            <a:off x="5572132" y="3500438"/>
            <a:ext cx="857256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138" name="13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9" name="13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OEI 3</a:t>
              </a:r>
            </a:p>
          </p:txBody>
        </p:sp>
      </p:grpSp>
      <p:cxnSp>
        <p:nvCxnSpPr>
          <p:cNvPr id="145" name="144 Conector recto de flecha"/>
          <p:cNvCxnSpPr/>
          <p:nvPr/>
        </p:nvCxnSpPr>
        <p:spPr bwMode="auto">
          <a:xfrm rot="5400000" flipH="1" flipV="1">
            <a:off x="5695950" y="3214688"/>
            <a:ext cx="609600" cy="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158 Grupo"/>
          <p:cNvGrpSpPr/>
          <p:nvPr/>
        </p:nvGrpSpPr>
        <p:grpSpPr>
          <a:xfrm>
            <a:off x="1714480" y="1857364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0" name="15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61" name="160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 2.12  </a:t>
              </a:r>
            </a:p>
          </p:txBody>
        </p:sp>
      </p:grpSp>
      <p:grpSp>
        <p:nvGrpSpPr>
          <p:cNvPr id="13" name="23 Grupo"/>
          <p:cNvGrpSpPr/>
          <p:nvPr/>
        </p:nvGrpSpPr>
        <p:grpSpPr>
          <a:xfrm>
            <a:off x="1214414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06" name="10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7" name="10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1</a:t>
              </a:r>
            </a:p>
          </p:txBody>
        </p:sp>
      </p:grpSp>
      <p:grpSp>
        <p:nvGrpSpPr>
          <p:cNvPr id="14" name="23 Grupo"/>
          <p:cNvGrpSpPr/>
          <p:nvPr/>
        </p:nvGrpSpPr>
        <p:grpSpPr>
          <a:xfrm>
            <a:off x="1857356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09" name="10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0" name="10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2</a:t>
              </a:r>
            </a:p>
          </p:txBody>
        </p:sp>
      </p:grpSp>
      <p:grpSp>
        <p:nvGrpSpPr>
          <p:cNvPr id="15" name="23 Grupo"/>
          <p:cNvGrpSpPr/>
          <p:nvPr/>
        </p:nvGrpSpPr>
        <p:grpSpPr>
          <a:xfrm>
            <a:off x="2500298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12" name="11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3" name="11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3</a:t>
              </a:r>
            </a:p>
          </p:txBody>
        </p:sp>
      </p:grpSp>
      <p:grpSp>
        <p:nvGrpSpPr>
          <p:cNvPr id="16" name="23 Grupo"/>
          <p:cNvGrpSpPr/>
          <p:nvPr/>
        </p:nvGrpSpPr>
        <p:grpSpPr>
          <a:xfrm>
            <a:off x="3357554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26" name="12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9" name="12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1</a:t>
              </a:r>
            </a:p>
          </p:txBody>
        </p:sp>
      </p:grpSp>
      <p:grpSp>
        <p:nvGrpSpPr>
          <p:cNvPr id="17" name="23 Grupo"/>
          <p:cNvGrpSpPr/>
          <p:nvPr/>
        </p:nvGrpSpPr>
        <p:grpSpPr>
          <a:xfrm>
            <a:off x="4000496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31" name="13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2" name="131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2</a:t>
              </a:r>
            </a:p>
          </p:txBody>
        </p:sp>
      </p:grpSp>
      <p:grpSp>
        <p:nvGrpSpPr>
          <p:cNvPr id="18" name="23 Grupo"/>
          <p:cNvGrpSpPr/>
          <p:nvPr/>
        </p:nvGrpSpPr>
        <p:grpSpPr>
          <a:xfrm>
            <a:off x="4929190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34" name="13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5" name="13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1</a:t>
              </a:r>
            </a:p>
          </p:txBody>
        </p:sp>
      </p:grpSp>
      <p:grpSp>
        <p:nvGrpSpPr>
          <p:cNvPr id="19" name="23 Grupo"/>
          <p:cNvGrpSpPr/>
          <p:nvPr/>
        </p:nvGrpSpPr>
        <p:grpSpPr>
          <a:xfrm>
            <a:off x="5572132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37" name="13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0" name="13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2</a:t>
              </a:r>
            </a:p>
          </p:txBody>
        </p:sp>
      </p:grpSp>
      <p:grpSp>
        <p:nvGrpSpPr>
          <p:cNvPr id="20" name="23 Grupo"/>
          <p:cNvGrpSpPr/>
          <p:nvPr/>
        </p:nvGrpSpPr>
        <p:grpSpPr>
          <a:xfrm>
            <a:off x="6215074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42" name="14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3" name="14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3</a:t>
              </a:r>
            </a:p>
          </p:txBody>
        </p:sp>
      </p:grpSp>
      <p:grpSp>
        <p:nvGrpSpPr>
          <p:cNvPr id="21" name="23 Grupo"/>
          <p:cNvGrpSpPr/>
          <p:nvPr/>
        </p:nvGrpSpPr>
        <p:grpSpPr>
          <a:xfrm>
            <a:off x="7000892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46" name="14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7" name="14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1</a:t>
              </a:r>
            </a:p>
          </p:txBody>
        </p:sp>
      </p:grpSp>
      <p:grpSp>
        <p:nvGrpSpPr>
          <p:cNvPr id="22" name="23 Grupo"/>
          <p:cNvGrpSpPr/>
          <p:nvPr/>
        </p:nvGrpSpPr>
        <p:grpSpPr>
          <a:xfrm>
            <a:off x="7643834" y="4357694"/>
            <a:ext cx="571504" cy="285752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51" name="15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2" name="151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OO 2</a:t>
              </a:r>
            </a:p>
          </p:txBody>
        </p:sp>
      </p:grpSp>
      <p:grpSp>
        <p:nvGrpSpPr>
          <p:cNvPr id="23" name="23 Grupo"/>
          <p:cNvGrpSpPr/>
          <p:nvPr/>
        </p:nvGrpSpPr>
        <p:grpSpPr>
          <a:xfrm>
            <a:off x="1214414" y="4929198"/>
            <a:ext cx="571504" cy="285752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156" name="15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8" name="157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 err="1"/>
                <a:t>Py</a:t>
              </a:r>
              <a:r>
                <a:rPr lang="es-EC" sz="1200" b="1" dirty="0"/>
                <a:t> 1</a:t>
              </a:r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714348" y="5500702"/>
            <a:ext cx="571504" cy="285752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62" name="16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65" name="16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 err="1"/>
                <a:t>Cte</a:t>
              </a:r>
              <a:endParaRPr lang="es-EC" sz="1200" b="1" dirty="0"/>
            </a:p>
          </p:txBody>
        </p:sp>
      </p:grpSp>
      <p:grpSp>
        <p:nvGrpSpPr>
          <p:cNvPr id="27" name="23 Grupo"/>
          <p:cNvGrpSpPr/>
          <p:nvPr/>
        </p:nvGrpSpPr>
        <p:grpSpPr>
          <a:xfrm>
            <a:off x="1857356" y="5500702"/>
            <a:ext cx="571504" cy="285752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74" name="17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77" name="17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 err="1"/>
                <a:t>Cte</a:t>
              </a:r>
              <a:endParaRPr lang="es-EC" sz="1200" b="1" dirty="0"/>
            </a:p>
          </p:txBody>
        </p:sp>
      </p:grpSp>
      <p:cxnSp>
        <p:nvCxnSpPr>
          <p:cNvPr id="206" name="205 Conector angular"/>
          <p:cNvCxnSpPr>
            <a:stCxn id="113" idx="0"/>
            <a:endCxn id="107" idx="0"/>
          </p:cNvCxnSpPr>
          <p:nvPr/>
        </p:nvCxnSpPr>
        <p:spPr bwMode="auto">
          <a:xfrm rot="16200000" flipV="1">
            <a:off x="2142332" y="3723481"/>
            <a:ext cx="1588" cy="1285875"/>
          </a:xfrm>
          <a:prstGeom prst="bentConnector3">
            <a:avLst>
              <a:gd name="adj1" fmla="val 7520028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1" name="210 Conector recto"/>
          <p:cNvCxnSpPr>
            <a:stCxn id="26" idx="2"/>
            <a:endCxn id="110" idx="0"/>
          </p:cNvCxnSpPr>
          <p:nvPr/>
        </p:nvCxnSpPr>
        <p:spPr bwMode="auto">
          <a:xfrm rot="5400000">
            <a:off x="2021682" y="4245769"/>
            <a:ext cx="241300" cy="1587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211 Conector angular"/>
          <p:cNvCxnSpPr/>
          <p:nvPr/>
        </p:nvCxnSpPr>
        <p:spPr bwMode="auto">
          <a:xfrm rot="16200000" flipV="1">
            <a:off x="5999957" y="3715544"/>
            <a:ext cx="1587" cy="1285875"/>
          </a:xfrm>
          <a:prstGeom prst="bentConnector3">
            <a:avLst>
              <a:gd name="adj1" fmla="val 7520028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3" name="212 Conector recto"/>
          <p:cNvCxnSpPr/>
          <p:nvPr/>
        </p:nvCxnSpPr>
        <p:spPr bwMode="auto">
          <a:xfrm rot="5400000">
            <a:off x="5879307" y="4237831"/>
            <a:ext cx="241300" cy="1587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4" name="213 Conector angular"/>
          <p:cNvCxnSpPr>
            <a:stCxn id="132" idx="0"/>
            <a:endCxn id="129" idx="0"/>
          </p:cNvCxnSpPr>
          <p:nvPr/>
        </p:nvCxnSpPr>
        <p:spPr bwMode="auto">
          <a:xfrm rot="16200000" flipV="1">
            <a:off x="3963988" y="4044950"/>
            <a:ext cx="1588" cy="642937"/>
          </a:xfrm>
          <a:prstGeom prst="bentConnector3">
            <a:avLst>
              <a:gd name="adj1" fmla="val 7520028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8" name="217 Conector recto"/>
          <p:cNvCxnSpPr/>
          <p:nvPr/>
        </p:nvCxnSpPr>
        <p:spPr bwMode="auto">
          <a:xfrm rot="5400000">
            <a:off x="3929856" y="4214019"/>
            <a:ext cx="142875" cy="1588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220 Conector angular"/>
          <p:cNvCxnSpPr>
            <a:stCxn id="152" idx="0"/>
            <a:endCxn id="147" idx="0"/>
          </p:cNvCxnSpPr>
          <p:nvPr/>
        </p:nvCxnSpPr>
        <p:spPr bwMode="auto">
          <a:xfrm rot="16200000" flipV="1">
            <a:off x="7608888" y="4044950"/>
            <a:ext cx="1588" cy="642937"/>
          </a:xfrm>
          <a:prstGeom prst="bentConnector3">
            <a:avLst>
              <a:gd name="adj1" fmla="val 8379474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5" name="224 Conector recto"/>
          <p:cNvCxnSpPr>
            <a:endCxn id="29" idx="2"/>
          </p:cNvCxnSpPr>
          <p:nvPr/>
        </p:nvCxnSpPr>
        <p:spPr bwMode="auto">
          <a:xfrm rot="5400000" flipH="1" flipV="1">
            <a:off x="7573169" y="4215607"/>
            <a:ext cx="142875" cy="1587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9" name="228 Conector recto de flecha"/>
          <p:cNvCxnSpPr>
            <a:stCxn id="158" idx="0"/>
            <a:endCxn id="107" idx="2"/>
          </p:cNvCxnSpPr>
          <p:nvPr/>
        </p:nvCxnSpPr>
        <p:spPr bwMode="auto">
          <a:xfrm rot="5400000" flipH="1" flipV="1">
            <a:off x="1347787" y="4786313"/>
            <a:ext cx="303213" cy="1588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8" name="247 Forma"/>
          <p:cNvCxnSpPr>
            <a:stCxn id="165" idx="0"/>
            <a:endCxn id="107" idx="2"/>
          </p:cNvCxnSpPr>
          <p:nvPr/>
        </p:nvCxnSpPr>
        <p:spPr bwMode="auto">
          <a:xfrm rot="5400000" flipH="1" flipV="1">
            <a:off x="813594" y="4822031"/>
            <a:ext cx="873125" cy="500063"/>
          </a:xfrm>
          <a:prstGeom prst="bentConnector3">
            <a:avLst>
              <a:gd name="adj1" fmla="val 78108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2" name="251 Conector recto de flecha"/>
          <p:cNvCxnSpPr>
            <a:stCxn id="177" idx="0"/>
            <a:endCxn id="110" idx="2"/>
          </p:cNvCxnSpPr>
          <p:nvPr/>
        </p:nvCxnSpPr>
        <p:spPr bwMode="auto">
          <a:xfrm rot="5400000" flipH="1" flipV="1">
            <a:off x="1704975" y="5072063"/>
            <a:ext cx="874713" cy="15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91 Rectángulo redondeado"/>
          <p:cNvSpPr/>
          <p:nvPr/>
        </p:nvSpPr>
        <p:spPr bwMode="auto">
          <a:xfrm>
            <a:off x="2957798" y="1861549"/>
            <a:ext cx="1471325" cy="13450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94" name="93 Rectángulo redondeado"/>
          <p:cNvSpPr/>
          <p:nvPr/>
        </p:nvSpPr>
        <p:spPr bwMode="auto">
          <a:xfrm>
            <a:off x="2987824" y="1844824"/>
            <a:ext cx="1471325" cy="13450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000" b="1" dirty="0">
                <a:latin typeface="Trebuchet MS" pitchFamily="34" charset="0"/>
              </a:rPr>
              <a:t>Eje Intersectorial A</a:t>
            </a:r>
            <a:endParaRPr lang="es-EC" sz="1050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 txBox="1">
            <a:spLocks/>
          </p:cNvSpPr>
          <p:nvPr/>
        </p:nvSpPr>
        <p:spPr bwMode="auto">
          <a:xfrm>
            <a:off x="879475" y="44450"/>
            <a:ext cx="8229600" cy="72072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14350" indent="-514350">
              <a:lnSpc>
                <a:spcPct val="150000"/>
              </a:lnSpc>
              <a:defRPr/>
            </a:pPr>
            <a:r>
              <a:rPr lang="es-MX" sz="2000" b="1" kern="0" dirty="0" smtClean="0">
                <a:solidFill>
                  <a:srgbClr val="002060"/>
                </a:solidFill>
              </a:rPr>
              <a:t>Articulación Planificación – Presupuesto</a:t>
            </a:r>
          </a:p>
        </p:txBody>
      </p:sp>
      <p:grpSp>
        <p:nvGrpSpPr>
          <p:cNvPr id="2" name="23 Grupo"/>
          <p:cNvGrpSpPr/>
          <p:nvPr/>
        </p:nvGrpSpPr>
        <p:grpSpPr>
          <a:xfrm>
            <a:off x="1464421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1</a:t>
              </a:r>
            </a:p>
          </p:txBody>
        </p:sp>
      </p:grpSp>
      <p:grpSp>
        <p:nvGrpSpPr>
          <p:cNvPr id="4" name="30 Grupo"/>
          <p:cNvGrpSpPr/>
          <p:nvPr/>
        </p:nvGrpSpPr>
        <p:grpSpPr>
          <a:xfrm>
            <a:off x="4104207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32" name="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2</a:t>
              </a:r>
            </a:p>
          </p:txBody>
        </p:sp>
      </p:grpSp>
      <p:cxnSp>
        <p:nvCxnSpPr>
          <p:cNvPr id="62" name="61 Conector recto de flecha"/>
          <p:cNvCxnSpPr>
            <a:stCxn id="26" idx="0"/>
          </p:cNvCxnSpPr>
          <p:nvPr/>
        </p:nvCxnSpPr>
        <p:spPr bwMode="auto">
          <a:xfrm flipV="1">
            <a:off x="2132013" y="2281238"/>
            <a:ext cx="3175" cy="608012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64 Conector recto de flecha"/>
          <p:cNvCxnSpPr>
            <a:stCxn id="33" idx="0"/>
            <a:endCxn id="89" idx="2"/>
          </p:cNvCxnSpPr>
          <p:nvPr/>
        </p:nvCxnSpPr>
        <p:spPr bwMode="auto">
          <a:xfrm flipH="1" flipV="1">
            <a:off x="4764088" y="2276475"/>
            <a:ext cx="7937" cy="61277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9" name="119 Grupo"/>
          <p:cNvGrpSpPr/>
          <p:nvPr/>
        </p:nvGrpSpPr>
        <p:grpSpPr>
          <a:xfrm>
            <a:off x="3347864" y="1207296"/>
            <a:ext cx="2708592" cy="277488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1" name="12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22" name="121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400" b="1" dirty="0"/>
                <a:t>Objetivos nacionales</a:t>
              </a:r>
            </a:p>
          </p:txBody>
        </p:sp>
      </p:grpSp>
      <p:grpSp>
        <p:nvGrpSpPr>
          <p:cNvPr id="10" name="23 Grupo"/>
          <p:cNvGrpSpPr/>
          <p:nvPr/>
        </p:nvGrpSpPr>
        <p:grpSpPr>
          <a:xfrm>
            <a:off x="6909099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138" name="13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9" name="13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3</a:t>
              </a:r>
            </a:p>
          </p:txBody>
        </p:sp>
      </p:grpSp>
      <p:cxnSp>
        <p:nvCxnSpPr>
          <p:cNvPr id="145" name="144 Conector recto de flecha"/>
          <p:cNvCxnSpPr/>
          <p:nvPr/>
        </p:nvCxnSpPr>
        <p:spPr bwMode="auto">
          <a:xfrm rot="5400000" flipH="1" flipV="1">
            <a:off x="7283450" y="2586038"/>
            <a:ext cx="609600" cy="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158 Grupo"/>
          <p:cNvGrpSpPr/>
          <p:nvPr/>
        </p:nvGrpSpPr>
        <p:grpSpPr>
          <a:xfrm>
            <a:off x="4652557" y="1628800"/>
            <a:ext cx="1346605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0" name="15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61" name="160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/metas  </a:t>
              </a:r>
            </a:p>
          </p:txBody>
        </p:sp>
      </p:grpSp>
      <p:grpSp>
        <p:nvGrpSpPr>
          <p:cNvPr id="13" name="23 Grupo"/>
          <p:cNvGrpSpPr/>
          <p:nvPr/>
        </p:nvGrpSpPr>
        <p:grpSpPr>
          <a:xfrm>
            <a:off x="1425325" y="3934946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06" name="10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7" name="10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grpSp>
        <p:nvGrpSpPr>
          <p:cNvPr id="23" name="23 Grupo"/>
          <p:cNvGrpSpPr/>
          <p:nvPr/>
        </p:nvGrpSpPr>
        <p:grpSpPr>
          <a:xfrm>
            <a:off x="2211756" y="5589240"/>
            <a:ext cx="920084" cy="285752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156" name="15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8" name="157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50" b="1" dirty="0"/>
                <a:t>No permanente</a:t>
              </a:r>
              <a:endParaRPr lang="es-EC" sz="1050" b="1" dirty="0"/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1146045" y="5589240"/>
            <a:ext cx="913960" cy="285752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62" name="16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65" name="16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Permanente</a:t>
              </a:r>
              <a:endParaRPr lang="es-EC" sz="1000" b="1" dirty="0"/>
            </a:p>
          </p:txBody>
        </p:sp>
      </p:grpSp>
      <p:cxnSp>
        <p:nvCxnSpPr>
          <p:cNvPr id="248" name="247 Forma"/>
          <p:cNvCxnSpPr>
            <a:stCxn id="165" idx="0"/>
            <a:endCxn id="72" idx="2"/>
          </p:cNvCxnSpPr>
          <p:nvPr/>
        </p:nvCxnSpPr>
        <p:spPr bwMode="auto">
          <a:xfrm rot="5400000" flipH="1" flipV="1">
            <a:off x="1685132" y="5147468"/>
            <a:ext cx="368300" cy="53181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88 Rectángulo redondeado"/>
          <p:cNvSpPr/>
          <p:nvPr/>
        </p:nvSpPr>
        <p:spPr bwMode="auto">
          <a:xfrm>
            <a:off x="1427163" y="1916113"/>
            <a:ext cx="6673850" cy="36036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400" b="1" dirty="0">
                <a:solidFill>
                  <a:schemeClr val="bg2"/>
                </a:solidFill>
                <a:latin typeface="Trebuchet MS" pitchFamily="34" charset="0"/>
              </a:rPr>
              <a:t>NIVELES DE POLÍTICA</a:t>
            </a:r>
            <a:endParaRPr lang="es-EC" sz="16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95" name="94 Rectángulo redondeado"/>
          <p:cNvSpPr/>
          <p:nvPr/>
        </p:nvSpPr>
        <p:spPr bwMode="auto">
          <a:xfrm>
            <a:off x="996950" y="765175"/>
            <a:ext cx="7391400" cy="360363"/>
          </a:xfrm>
          <a:prstGeom prst="roundRect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400" b="1" dirty="0">
                <a:solidFill>
                  <a:schemeClr val="bg2"/>
                </a:solidFill>
                <a:latin typeface="Trebuchet MS" pitchFamily="34" charset="0"/>
              </a:rPr>
              <a:t>PLAN NACIONAL DE DESARROLLO</a:t>
            </a:r>
            <a:endParaRPr lang="es-EC" sz="16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grpSp>
        <p:nvGrpSpPr>
          <p:cNvPr id="96" name="158 Grupo"/>
          <p:cNvGrpSpPr/>
          <p:nvPr/>
        </p:nvGrpSpPr>
        <p:grpSpPr>
          <a:xfrm>
            <a:off x="3347864" y="1628800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97" name="9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98" name="9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Políticas  </a:t>
              </a:r>
            </a:p>
          </p:txBody>
        </p:sp>
      </p:grpSp>
      <p:cxnSp>
        <p:nvCxnSpPr>
          <p:cNvPr id="99" name="98 Conector recto de flecha"/>
          <p:cNvCxnSpPr>
            <a:stCxn id="107" idx="0"/>
            <a:endCxn id="26" idx="2"/>
          </p:cNvCxnSpPr>
          <p:nvPr/>
        </p:nvCxnSpPr>
        <p:spPr bwMode="auto">
          <a:xfrm flipH="1" flipV="1">
            <a:off x="2132013" y="3495675"/>
            <a:ext cx="3175" cy="452438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247 Forma"/>
          <p:cNvCxnSpPr>
            <a:stCxn id="158" idx="0"/>
            <a:endCxn id="72" idx="2"/>
          </p:cNvCxnSpPr>
          <p:nvPr/>
        </p:nvCxnSpPr>
        <p:spPr bwMode="auto">
          <a:xfrm rot="16200000" flipV="1">
            <a:off x="2219326" y="5145087"/>
            <a:ext cx="368300" cy="536575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78" name="30 Grupo"/>
          <p:cNvGrpSpPr/>
          <p:nvPr/>
        </p:nvGrpSpPr>
        <p:grpSpPr>
          <a:xfrm>
            <a:off x="2454275" y="3174202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79" name="7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0" name="7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Indicadores / metas</a:t>
              </a:r>
            </a:p>
          </p:txBody>
        </p:sp>
      </p:grpSp>
      <p:grpSp>
        <p:nvGrpSpPr>
          <p:cNvPr id="81" name="30 Grupo"/>
          <p:cNvGrpSpPr/>
          <p:nvPr/>
        </p:nvGrpSpPr>
        <p:grpSpPr>
          <a:xfrm>
            <a:off x="5093772" y="3213393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82" name="8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3" name="8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Indicadores / metas</a:t>
              </a:r>
            </a:p>
          </p:txBody>
        </p:sp>
      </p:grpSp>
      <p:grpSp>
        <p:nvGrpSpPr>
          <p:cNvPr id="84" name="30 Grupo"/>
          <p:cNvGrpSpPr/>
          <p:nvPr/>
        </p:nvGrpSpPr>
        <p:grpSpPr>
          <a:xfrm>
            <a:off x="7902084" y="3212976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85" name="8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6" name="8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Indicadores / metas</a:t>
              </a:r>
            </a:p>
          </p:txBody>
        </p:sp>
      </p:grpSp>
      <p:grpSp>
        <p:nvGrpSpPr>
          <p:cNvPr id="90" name="23 Grupo"/>
          <p:cNvGrpSpPr/>
          <p:nvPr/>
        </p:nvGrpSpPr>
        <p:grpSpPr>
          <a:xfrm>
            <a:off x="4059192" y="3933056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91" name="9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2" name="91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grpSp>
        <p:nvGrpSpPr>
          <p:cNvPr id="112" name="23 Grupo"/>
          <p:cNvGrpSpPr/>
          <p:nvPr/>
        </p:nvGrpSpPr>
        <p:grpSpPr>
          <a:xfrm>
            <a:off x="6867504" y="3933056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13" name="11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4" name="11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cxnSp>
        <p:nvCxnSpPr>
          <p:cNvPr id="125" name="124 Conector recto de flecha"/>
          <p:cNvCxnSpPr>
            <a:stCxn id="92" idx="0"/>
            <a:endCxn id="33" idx="2"/>
          </p:cNvCxnSpPr>
          <p:nvPr/>
        </p:nvCxnSpPr>
        <p:spPr bwMode="auto">
          <a:xfrm flipV="1">
            <a:off x="4768850" y="3495675"/>
            <a:ext cx="3175" cy="44926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126 Conector recto de flecha"/>
          <p:cNvCxnSpPr>
            <a:stCxn id="114" idx="0"/>
            <a:endCxn id="139" idx="2"/>
          </p:cNvCxnSpPr>
          <p:nvPr/>
        </p:nvCxnSpPr>
        <p:spPr bwMode="auto">
          <a:xfrm flipV="1">
            <a:off x="7577138" y="3495675"/>
            <a:ext cx="0" cy="44926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135 Conector recto de flecha"/>
          <p:cNvCxnSpPr>
            <a:stCxn id="147" idx="0"/>
            <a:endCxn id="114" idx="2"/>
          </p:cNvCxnSpPr>
          <p:nvPr/>
        </p:nvCxnSpPr>
        <p:spPr bwMode="auto">
          <a:xfrm flipH="1" flipV="1">
            <a:off x="7577138" y="4351338"/>
            <a:ext cx="30162" cy="4587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71" name="23 Grupo"/>
          <p:cNvGrpSpPr/>
          <p:nvPr/>
        </p:nvGrpSpPr>
        <p:grpSpPr>
          <a:xfrm>
            <a:off x="1425325" y="4799042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72" name="7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3" name="7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cxnSp>
        <p:nvCxnSpPr>
          <p:cNvPr id="76" name="75 Conector recto de flecha"/>
          <p:cNvCxnSpPr>
            <a:stCxn id="73" idx="0"/>
            <a:endCxn id="107" idx="2"/>
          </p:cNvCxnSpPr>
          <p:nvPr/>
        </p:nvCxnSpPr>
        <p:spPr bwMode="auto">
          <a:xfrm flipV="1">
            <a:off x="2135188" y="4352925"/>
            <a:ext cx="0" cy="458788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87" name="23 Grupo"/>
          <p:cNvGrpSpPr/>
          <p:nvPr/>
        </p:nvGrpSpPr>
        <p:grpSpPr>
          <a:xfrm>
            <a:off x="4876052" y="5589240"/>
            <a:ext cx="1208116" cy="277382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88" name="8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5" name="10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50" b="1" dirty="0"/>
                <a:t>No permanente 1</a:t>
              </a:r>
              <a:endParaRPr lang="es-EC" sz="1050" b="1" dirty="0"/>
            </a:p>
          </p:txBody>
        </p:sp>
      </p:grpSp>
      <p:grpSp>
        <p:nvGrpSpPr>
          <p:cNvPr id="108" name="107 Grupo"/>
          <p:cNvGrpSpPr/>
          <p:nvPr/>
        </p:nvGrpSpPr>
        <p:grpSpPr>
          <a:xfrm>
            <a:off x="3810341" y="5589240"/>
            <a:ext cx="913960" cy="285752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11" name="11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5" name="11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Permanente</a:t>
              </a:r>
              <a:endParaRPr lang="es-EC" sz="1000" b="1" dirty="0"/>
            </a:p>
          </p:txBody>
        </p:sp>
      </p:grpSp>
      <p:cxnSp>
        <p:nvCxnSpPr>
          <p:cNvPr id="116" name="247 Forma"/>
          <p:cNvCxnSpPr>
            <a:stCxn id="115" idx="0"/>
            <a:endCxn id="124" idx="2"/>
          </p:cNvCxnSpPr>
          <p:nvPr/>
        </p:nvCxnSpPr>
        <p:spPr bwMode="auto">
          <a:xfrm rot="5400000" flipH="1" flipV="1">
            <a:off x="4348163" y="5146675"/>
            <a:ext cx="369887" cy="53181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247 Forma"/>
          <p:cNvCxnSpPr>
            <a:stCxn id="105" idx="0"/>
            <a:endCxn id="124" idx="2"/>
          </p:cNvCxnSpPr>
          <p:nvPr/>
        </p:nvCxnSpPr>
        <p:spPr bwMode="auto">
          <a:xfrm rot="16200000" flipV="1">
            <a:off x="4954588" y="5072063"/>
            <a:ext cx="369887" cy="681037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3" name="23 Grupo"/>
          <p:cNvGrpSpPr/>
          <p:nvPr/>
        </p:nvGrpSpPr>
        <p:grpSpPr>
          <a:xfrm>
            <a:off x="4089621" y="4797152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24" name="12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6" name="1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cxnSp>
        <p:nvCxnSpPr>
          <p:cNvPr id="129" name="128 Conector recto de flecha"/>
          <p:cNvCxnSpPr>
            <a:stCxn id="126" idx="0"/>
            <a:endCxn id="92" idx="2"/>
          </p:cNvCxnSpPr>
          <p:nvPr/>
        </p:nvCxnSpPr>
        <p:spPr bwMode="auto">
          <a:xfrm flipH="1" flipV="1">
            <a:off x="4768850" y="4351338"/>
            <a:ext cx="30163" cy="4587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1" name="23 Grupo"/>
          <p:cNvGrpSpPr/>
          <p:nvPr/>
        </p:nvGrpSpPr>
        <p:grpSpPr>
          <a:xfrm>
            <a:off x="4876052" y="6103946"/>
            <a:ext cx="1208116" cy="277382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132" name="1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4" name="13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50" b="1" dirty="0"/>
                <a:t>No permanente N</a:t>
              </a:r>
              <a:endParaRPr lang="es-EC" sz="1050" b="1" dirty="0"/>
            </a:p>
          </p:txBody>
        </p:sp>
      </p:grpSp>
      <p:grpSp>
        <p:nvGrpSpPr>
          <p:cNvPr id="135" name="134 Grupo"/>
          <p:cNvGrpSpPr/>
          <p:nvPr/>
        </p:nvGrpSpPr>
        <p:grpSpPr>
          <a:xfrm>
            <a:off x="7164288" y="5591520"/>
            <a:ext cx="913960" cy="285752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37" name="13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0" name="13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Permanente</a:t>
              </a:r>
              <a:endParaRPr lang="es-EC" sz="1000" b="1" dirty="0"/>
            </a:p>
          </p:txBody>
        </p:sp>
      </p:grpSp>
      <p:grpSp>
        <p:nvGrpSpPr>
          <p:cNvPr id="144" name="23 Grupo"/>
          <p:cNvGrpSpPr/>
          <p:nvPr/>
        </p:nvGrpSpPr>
        <p:grpSpPr>
          <a:xfrm>
            <a:off x="6897933" y="4797152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46" name="14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7" name="14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cxnSp>
        <p:nvCxnSpPr>
          <p:cNvPr id="148" name="147 Conector recto de flecha"/>
          <p:cNvCxnSpPr>
            <a:stCxn id="140" idx="0"/>
            <a:endCxn id="147" idx="2"/>
          </p:cNvCxnSpPr>
          <p:nvPr/>
        </p:nvCxnSpPr>
        <p:spPr bwMode="auto">
          <a:xfrm flipH="1" flipV="1">
            <a:off x="7607300" y="5214938"/>
            <a:ext cx="14288" cy="38417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 txBox="1">
            <a:spLocks/>
          </p:cNvSpPr>
          <p:nvPr/>
        </p:nvSpPr>
        <p:spPr bwMode="auto">
          <a:xfrm>
            <a:off x="879475" y="44450"/>
            <a:ext cx="8229600" cy="72072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14350" indent="-514350">
              <a:lnSpc>
                <a:spcPct val="150000"/>
              </a:lnSpc>
              <a:defRPr/>
            </a:pPr>
            <a:r>
              <a:rPr lang="es-MX" sz="2000" b="1" kern="0" dirty="0" smtClean="0">
                <a:solidFill>
                  <a:srgbClr val="002060"/>
                </a:solidFill>
              </a:rPr>
              <a:t>Articulación Planificación – Presupuesto</a:t>
            </a:r>
          </a:p>
        </p:txBody>
      </p:sp>
      <p:grpSp>
        <p:nvGrpSpPr>
          <p:cNvPr id="2" name="23 Grupo"/>
          <p:cNvGrpSpPr/>
          <p:nvPr/>
        </p:nvGrpSpPr>
        <p:grpSpPr>
          <a:xfrm>
            <a:off x="1466912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1</a:t>
              </a:r>
            </a:p>
          </p:txBody>
        </p:sp>
      </p:grpSp>
      <p:grpSp>
        <p:nvGrpSpPr>
          <p:cNvPr id="4" name="30 Grupo"/>
          <p:cNvGrpSpPr/>
          <p:nvPr/>
        </p:nvGrpSpPr>
        <p:grpSpPr>
          <a:xfrm>
            <a:off x="4115994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32" name="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2</a:t>
              </a:r>
            </a:p>
          </p:txBody>
        </p:sp>
      </p:grpSp>
      <p:cxnSp>
        <p:nvCxnSpPr>
          <p:cNvPr id="62" name="61 Conector recto de flecha"/>
          <p:cNvCxnSpPr>
            <a:stCxn id="26" idx="0"/>
          </p:cNvCxnSpPr>
          <p:nvPr/>
        </p:nvCxnSpPr>
        <p:spPr bwMode="auto">
          <a:xfrm flipV="1">
            <a:off x="2135188" y="2281238"/>
            <a:ext cx="0" cy="608012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64 Conector recto de flecha"/>
          <p:cNvCxnSpPr>
            <a:stCxn id="33" idx="0"/>
            <a:endCxn id="89" idx="2"/>
          </p:cNvCxnSpPr>
          <p:nvPr/>
        </p:nvCxnSpPr>
        <p:spPr bwMode="auto">
          <a:xfrm flipH="1" flipV="1">
            <a:off x="4764088" y="2276475"/>
            <a:ext cx="19050" cy="61277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9" name="119 Grupo"/>
          <p:cNvGrpSpPr/>
          <p:nvPr/>
        </p:nvGrpSpPr>
        <p:grpSpPr>
          <a:xfrm>
            <a:off x="3347864" y="1207296"/>
            <a:ext cx="2708592" cy="277488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1" name="12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22" name="121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400" b="1" dirty="0"/>
                <a:t>Objetivos nacionales</a:t>
              </a:r>
            </a:p>
          </p:txBody>
        </p:sp>
      </p:grpSp>
      <p:grpSp>
        <p:nvGrpSpPr>
          <p:cNvPr id="10" name="23 Grupo"/>
          <p:cNvGrpSpPr/>
          <p:nvPr/>
        </p:nvGrpSpPr>
        <p:grpSpPr>
          <a:xfrm>
            <a:off x="6924306" y="2871176"/>
            <a:ext cx="133530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138" name="13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9" name="13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3</a:t>
              </a:r>
            </a:p>
          </p:txBody>
        </p:sp>
      </p:grpSp>
      <p:cxnSp>
        <p:nvCxnSpPr>
          <p:cNvPr id="145" name="144 Conector recto de flecha"/>
          <p:cNvCxnSpPr/>
          <p:nvPr/>
        </p:nvCxnSpPr>
        <p:spPr bwMode="auto">
          <a:xfrm rot="5400000" flipH="1" flipV="1">
            <a:off x="7283450" y="2586038"/>
            <a:ext cx="609600" cy="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158 Grupo"/>
          <p:cNvGrpSpPr/>
          <p:nvPr/>
        </p:nvGrpSpPr>
        <p:grpSpPr>
          <a:xfrm>
            <a:off x="4652557" y="1628800"/>
            <a:ext cx="1346605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0" name="15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61" name="160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/metas  </a:t>
              </a:r>
            </a:p>
          </p:txBody>
        </p:sp>
      </p:grpSp>
      <p:grpSp>
        <p:nvGrpSpPr>
          <p:cNvPr id="13" name="23 Grupo"/>
          <p:cNvGrpSpPr/>
          <p:nvPr/>
        </p:nvGrpSpPr>
        <p:grpSpPr>
          <a:xfrm>
            <a:off x="1425325" y="3934001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06" name="10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7" name="10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sp>
        <p:nvSpPr>
          <p:cNvPr id="89" name="88 Rectángulo redondeado"/>
          <p:cNvSpPr/>
          <p:nvPr/>
        </p:nvSpPr>
        <p:spPr bwMode="auto">
          <a:xfrm>
            <a:off x="1427163" y="1916113"/>
            <a:ext cx="6673850" cy="36036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400" b="1" dirty="0">
                <a:solidFill>
                  <a:schemeClr val="bg2"/>
                </a:solidFill>
                <a:latin typeface="Trebuchet MS" pitchFamily="34" charset="0"/>
              </a:rPr>
              <a:t>NIVELES DE POLÍTICA</a:t>
            </a:r>
            <a:endParaRPr lang="es-EC" sz="16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95" name="94 Rectángulo redondeado"/>
          <p:cNvSpPr/>
          <p:nvPr/>
        </p:nvSpPr>
        <p:spPr bwMode="auto">
          <a:xfrm>
            <a:off x="996950" y="765175"/>
            <a:ext cx="7391400" cy="360363"/>
          </a:xfrm>
          <a:prstGeom prst="roundRect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400" b="1" dirty="0">
                <a:solidFill>
                  <a:schemeClr val="bg2"/>
                </a:solidFill>
                <a:latin typeface="Trebuchet MS" pitchFamily="34" charset="0"/>
              </a:rPr>
              <a:t>PLAN NACIONAL DE DESARROLLO</a:t>
            </a:r>
            <a:endParaRPr lang="es-EC" sz="16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grpSp>
        <p:nvGrpSpPr>
          <p:cNvPr id="96" name="158 Grupo"/>
          <p:cNvGrpSpPr/>
          <p:nvPr/>
        </p:nvGrpSpPr>
        <p:grpSpPr>
          <a:xfrm>
            <a:off x="3347864" y="1628800"/>
            <a:ext cx="1071570" cy="142876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97" name="9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98" name="9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Políticas  </a:t>
              </a:r>
            </a:p>
          </p:txBody>
        </p:sp>
      </p:grpSp>
      <p:cxnSp>
        <p:nvCxnSpPr>
          <p:cNvPr id="99" name="98 Conector recto de flecha"/>
          <p:cNvCxnSpPr>
            <a:stCxn id="107" idx="0"/>
            <a:endCxn id="26" idx="2"/>
          </p:cNvCxnSpPr>
          <p:nvPr/>
        </p:nvCxnSpPr>
        <p:spPr bwMode="auto">
          <a:xfrm flipV="1">
            <a:off x="2135188" y="3495675"/>
            <a:ext cx="0" cy="45085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78" name="30 Grupo"/>
          <p:cNvGrpSpPr/>
          <p:nvPr/>
        </p:nvGrpSpPr>
        <p:grpSpPr>
          <a:xfrm>
            <a:off x="2454275" y="3193798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79" name="7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0" name="7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/ </a:t>
              </a:r>
              <a:r>
                <a:rPr lang="es-EC" sz="1000" b="1" dirty="0"/>
                <a:t>metas de resultado</a:t>
              </a:r>
              <a:endParaRPr lang="es-EC" sz="1000" b="1" dirty="0"/>
            </a:p>
          </p:txBody>
        </p:sp>
      </p:grpSp>
      <p:grpSp>
        <p:nvGrpSpPr>
          <p:cNvPr id="90" name="23 Grupo"/>
          <p:cNvGrpSpPr/>
          <p:nvPr/>
        </p:nvGrpSpPr>
        <p:grpSpPr>
          <a:xfrm>
            <a:off x="4074407" y="3934001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91" name="9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2" name="91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grpSp>
        <p:nvGrpSpPr>
          <p:cNvPr id="112" name="23 Grupo"/>
          <p:cNvGrpSpPr/>
          <p:nvPr/>
        </p:nvGrpSpPr>
        <p:grpSpPr>
          <a:xfrm>
            <a:off x="6882719" y="3934001"/>
            <a:ext cx="1418483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113" name="11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4" name="11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</a:t>
              </a:r>
            </a:p>
          </p:txBody>
        </p:sp>
      </p:grpSp>
      <p:cxnSp>
        <p:nvCxnSpPr>
          <p:cNvPr id="125" name="124 Conector recto de flecha"/>
          <p:cNvCxnSpPr>
            <a:stCxn id="92" idx="0"/>
            <a:endCxn id="33" idx="2"/>
          </p:cNvCxnSpPr>
          <p:nvPr/>
        </p:nvCxnSpPr>
        <p:spPr bwMode="auto">
          <a:xfrm flipV="1">
            <a:off x="4783138" y="3495675"/>
            <a:ext cx="0" cy="45085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126 Conector recto de flecha"/>
          <p:cNvCxnSpPr>
            <a:stCxn id="114" idx="0"/>
            <a:endCxn id="139" idx="2"/>
          </p:cNvCxnSpPr>
          <p:nvPr/>
        </p:nvCxnSpPr>
        <p:spPr bwMode="auto">
          <a:xfrm flipV="1">
            <a:off x="7591425" y="3495675"/>
            <a:ext cx="0" cy="450850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135 Conector recto de flecha"/>
          <p:cNvCxnSpPr>
            <a:stCxn id="147" idx="0"/>
            <a:endCxn id="114" idx="2"/>
          </p:cNvCxnSpPr>
          <p:nvPr/>
        </p:nvCxnSpPr>
        <p:spPr bwMode="auto">
          <a:xfrm flipV="1">
            <a:off x="7591425" y="4351338"/>
            <a:ext cx="0" cy="4587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71" name="23 Grupo"/>
          <p:cNvGrpSpPr/>
          <p:nvPr/>
        </p:nvGrpSpPr>
        <p:grpSpPr>
          <a:xfrm>
            <a:off x="1425325" y="4799042"/>
            <a:ext cx="1418483" cy="430158"/>
            <a:chOff x="673404" y="109"/>
            <a:chExt cx="1490614" cy="894368"/>
          </a:xfrm>
          <a:solidFill>
            <a:srgbClr val="FFC000"/>
          </a:solidFill>
        </p:grpSpPr>
        <p:sp>
          <p:nvSpPr>
            <p:cNvPr id="72" name="7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3" name="7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cxnSp>
        <p:nvCxnSpPr>
          <p:cNvPr id="76" name="75 Conector recto de flecha"/>
          <p:cNvCxnSpPr>
            <a:stCxn id="73" idx="0"/>
            <a:endCxn id="107" idx="2"/>
          </p:cNvCxnSpPr>
          <p:nvPr/>
        </p:nvCxnSpPr>
        <p:spPr bwMode="auto">
          <a:xfrm flipV="1">
            <a:off x="2135188" y="4351338"/>
            <a:ext cx="0" cy="460375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3" name="23 Grupo"/>
          <p:cNvGrpSpPr/>
          <p:nvPr/>
        </p:nvGrpSpPr>
        <p:grpSpPr>
          <a:xfrm>
            <a:off x="4074407" y="4797152"/>
            <a:ext cx="1418483" cy="430158"/>
            <a:chOff x="673404" y="109"/>
            <a:chExt cx="1490614" cy="894368"/>
          </a:xfrm>
          <a:solidFill>
            <a:srgbClr val="FFC000"/>
          </a:solidFill>
        </p:grpSpPr>
        <p:sp>
          <p:nvSpPr>
            <p:cNvPr id="124" name="12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6" name="125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cxnSp>
        <p:nvCxnSpPr>
          <p:cNvPr id="129" name="128 Conector recto de flecha"/>
          <p:cNvCxnSpPr>
            <a:stCxn id="126" idx="0"/>
            <a:endCxn id="92" idx="2"/>
          </p:cNvCxnSpPr>
          <p:nvPr/>
        </p:nvCxnSpPr>
        <p:spPr bwMode="auto">
          <a:xfrm flipV="1">
            <a:off x="4783138" y="4351338"/>
            <a:ext cx="0" cy="4587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44" name="23 Grupo"/>
          <p:cNvGrpSpPr/>
          <p:nvPr/>
        </p:nvGrpSpPr>
        <p:grpSpPr>
          <a:xfrm>
            <a:off x="6882719" y="4797152"/>
            <a:ext cx="1418483" cy="430158"/>
            <a:chOff x="673404" y="109"/>
            <a:chExt cx="1490614" cy="894368"/>
          </a:xfrm>
          <a:solidFill>
            <a:srgbClr val="FFC000"/>
          </a:solidFill>
        </p:grpSpPr>
        <p:sp>
          <p:nvSpPr>
            <p:cNvPr id="146" name="14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7" name="14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Productos</a:t>
              </a:r>
              <a:endParaRPr lang="es-EC" sz="1200" b="1" dirty="0"/>
            </a:p>
          </p:txBody>
        </p:sp>
      </p:grpSp>
      <p:grpSp>
        <p:nvGrpSpPr>
          <p:cNvPr id="93" name="23 Grupo"/>
          <p:cNvGrpSpPr/>
          <p:nvPr/>
        </p:nvGrpSpPr>
        <p:grpSpPr>
          <a:xfrm>
            <a:off x="2145406" y="5111903"/>
            <a:ext cx="1418482" cy="405329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94" name="9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1" name="10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de eficacia y eficiencia</a:t>
              </a:r>
              <a:endParaRPr lang="es-EC" sz="1000" b="1" dirty="0"/>
            </a:p>
          </p:txBody>
        </p:sp>
      </p:grpSp>
      <p:grpSp>
        <p:nvGrpSpPr>
          <p:cNvPr id="119" name="23 Grupo"/>
          <p:cNvGrpSpPr/>
          <p:nvPr/>
        </p:nvGrpSpPr>
        <p:grpSpPr>
          <a:xfrm>
            <a:off x="4809702" y="5111903"/>
            <a:ext cx="1418482" cy="405329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0" name="11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8" name="127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de eficacia y eficiencia</a:t>
              </a:r>
              <a:endParaRPr lang="es-EC" sz="1000" b="1" dirty="0"/>
            </a:p>
          </p:txBody>
        </p:sp>
      </p:grpSp>
      <p:grpSp>
        <p:nvGrpSpPr>
          <p:cNvPr id="130" name="23 Grupo"/>
          <p:cNvGrpSpPr/>
          <p:nvPr/>
        </p:nvGrpSpPr>
        <p:grpSpPr>
          <a:xfrm>
            <a:off x="7546006" y="5111903"/>
            <a:ext cx="1418482" cy="405329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33" name="13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1" name="14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de eficacia y eficiencia</a:t>
              </a:r>
              <a:endParaRPr lang="es-EC" sz="1000" b="1" dirty="0"/>
            </a:p>
          </p:txBody>
        </p:sp>
      </p:grpSp>
      <p:grpSp>
        <p:nvGrpSpPr>
          <p:cNvPr id="142" name="30 Grupo"/>
          <p:cNvGrpSpPr/>
          <p:nvPr/>
        </p:nvGrpSpPr>
        <p:grpSpPr>
          <a:xfrm>
            <a:off x="5148064" y="3193798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43" name="14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9" name="14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/ </a:t>
              </a:r>
              <a:r>
                <a:rPr lang="es-EC" sz="1000" b="1" dirty="0"/>
                <a:t>metas de resultado</a:t>
              </a:r>
              <a:endParaRPr lang="es-EC" sz="1000" b="1" dirty="0"/>
            </a:p>
          </p:txBody>
        </p:sp>
      </p:grpSp>
      <p:grpSp>
        <p:nvGrpSpPr>
          <p:cNvPr id="150" name="30 Grupo"/>
          <p:cNvGrpSpPr/>
          <p:nvPr/>
        </p:nvGrpSpPr>
        <p:grpSpPr>
          <a:xfrm>
            <a:off x="7902084" y="3193798"/>
            <a:ext cx="990396" cy="431631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51" name="15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2" name="151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/ </a:t>
              </a:r>
              <a:r>
                <a:rPr lang="es-EC" sz="1000" b="1" dirty="0"/>
                <a:t>metas de resultado</a:t>
              </a:r>
              <a:endParaRPr lang="es-EC" sz="100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 txBox="1">
            <a:spLocks/>
          </p:cNvSpPr>
          <p:nvPr/>
        </p:nvSpPr>
        <p:spPr bwMode="auto">
          <a:xfrm>
            <a:off x="879475" y="-26988"/>
            <a:ext cx="8229600" cy="72072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14350" indent="-514350">
              <a:lnSpc>
                <a:spcPct val="150000"/>
              </a:lnSpc>
              <a:defRPr/>
            </a:pPr>
            <a:r>
              <a:rPr lang="es-MX" sz="2000" b="1" kern="0" dirty="0" smtClean="0">
                <a:solidFill>
                  <a:srgbClr val="002060"/>
                </a:solidFill>
              </a:rPr>
              <a:t>Articulación Planificación – Presupuesto (MSP)</a:t>
            </a:r>
          </a:p>
        </p:txBody>
      </p:sp>
      <p:grpSp>
        <p:nvGrpSpPr>
          <p:cNvPr id="4" name="30 Grupo"/>
          <p:cNvGrpSpPr/>
          <p:nvPr/>
        </p:nvGrpSpPr>
        <p:grpSpPr>
          <a:xfrm>
            <a:off x="2616101" y="2708920"/>
            <a:ext cx="4153099" cy="642942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32" name="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OEI 2</a:t>
              </a:r>
              <a:r>
                <a:rPr lang="es-EC" sz="1600" dirty="0"/>
                <a:t>: Incrementar la vigilancia, el control, la promoción y prevención de la salud.</a:t>
              </a:r>
              <a:endParaRPr lang="es-EC" sz="1600" b="1" dirty="0"/>
            </a:p>
          </p:txBody>
        </p:sp>
      </p:grpSp>
      <p:cxnSp>
        <p:nvCxnSpPr>
          <p:cNvPr id="65" name="64 Conector recto de flecha"/>
          <p:cNvCxnSpPr>
            <a:stCxn id="33" idx="0"/>
            <a:endCxn id="89" idx="2"/>
          </p:cNvCxnSpPr>
          <p:nvPr/>
        </p:nvCxnSpPr>
        <p:spPr bwMode="auto">
          <a:xfrm flipH="1" flipV="1">
            <a:off x="4692650" y="2420938"/>
            <a:ext cx="0" cy="306387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9" name="119 Grupo"/>
          <p:cNvGrpSpPr/>
          <p:nvPr/>
        </p:nvGrpSpPr>
        <p:grpSpPr>
          <a:xfrm>
            <a:off x="1043607" y="935282"/>
            <a:ext cx="7238569" cy="261470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21" name="12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22" name="121 Rectángulo"/>
            <p:cNvSpPr/>
            <p:nvPr/>
          </p:nvSpPr>
          <p:spPr>
            <a:xfrm>
              <a:off x="699600" y="26303"/>
              <a:ext cx="1438224" cy="84197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400" b="1" dirty="0"/>
                <a:t>OBJETIVO 3: Mejorar la calidad de vida de la población</a:t>
              </a:r>
            </a:p>
          </p:txBody>
        </p:sp>
      </p:grpSp>
      <p:grpSp>
        <p:nvGrpSpPr>
          <p:cNvPr id="11" name="158 Grupo"/>
          <p:cNvGrpSpPr/>
          <p:nvPr/>
        </p:nvGrpSpPr>
        <p:grpSpPr>
          <a:xfrm>
            <a:off x="1366121" y="1671579"/>
            <a:ext cx="6663454" cy="244931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160" name="15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61" name="160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3.2.4 Reducir al 2 (por 100.000 </a:t>
              </a:r>
              <a:r>
                <a:rPr lang="es-EC" sz="1000" b="1" dirty="0" err="1"/>
                <a:t>habitamtes</a:t>
              </a:r>
              <a:r>
                <a:rPr lang="es-EC" sz="1000" b="1" dirty="0"/>
                <a:t>) la tasa de mortalidad por tuberculosis al 2013</a:t>
              </a:r>
            </a:p>
          </p:txBody>
        </p:sp>
      </p:grpSp>
      <p:sp>
        <p:nvSpPr>
          <p:cNvPr id="89" name="88 Rectángulo redondeado"/>
          <p:cNvSpPr/>
          <p:nvPr/>
        </p:nvSpPr>
        <p:spPr bwMode="auto">
          <a:xfrm>
            <a:off x="1355725" y="2060575"/>
            <a:ext cx="6673850" cy="36036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bg2"/>
                </a:solidFill>
                <a:latin typeface="Trebuchet MS" pitchFamily="34" charset="0"/>
              </a:rPr>
              <a:t>Fortalecer la prevención, control y vigilancia de la enfermedad así como de los productos de uso y consumo humano para mejorar la calidad de vida de la población</a:t>
            </a:r>
          </a:p>
        </p:txBody>
      </p:sp>
      <p:sp>
        <p:nvSpPr>
          <p:cNvPr id="95" name="94 Rectángulo redondeado"/>
          <p:cNvSpPr/>
          <p:nvPr/>
        </p:nvSpPr>
        <p:spPr bwMode="auto">
          <a:xfrm>
            <a:off x="954088" y="522288"/>
            <a:ext cx="7391400" cy="360362"/>
          </a:xfrm>
          <a:prstGeom prst="roundRect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400" b="1" dirty="0">
                <a:solidFill>
                  <a:schemeClr val="bg2"/>
                </a:solidFill>
                <a:latin typeface="Trebuchet MS" pitchFamily="34" charset="0"/>
              </a:rPr>
              <a:t>PLAN NACIONAL PARA EL BUEN VIVIR - PNBV</a:t>
            </a:r>
            <a:endParaRPr lang="es-EC" sz="16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grpSp>
        <p:nvGrpSpPr>
          <p:cNvPr id="96" name="158 Grupo"/>
          <p:cNvGrpSpPr/>
          <p:nvPr/>
        </p:nvGrpSpPr>
        <p:grpSpPr>
          <a:xfrm>
            <a:off x="1187623" y="1269082"/>
            <a:ext cx="6967351" cy="359718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97" name="9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98" name="97 Rectángulo"/>
            <p:cNvSpPr/>
            <p:nvPr/>
          </p:nvSpPr>
          <p:spPr>
            <a:xfrm>
              <a:off x="699600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3.2 Fortalecer la prevención, el control y la vigilancia de la enfermedad, y el desarrollo de capacidades para describir, prevenir y controlar la morbilidad. </a:t>
              </a:r>
            </a:p>
          </p:txBody>
        </p:sp>
      </p:grpSp>
      <p:grpSp>
        <p:nvGrpSpPr>
          <p:cNvPr id="81" name="30 Grupo"/>
          <p:cNvGrpSpPr/>
          <p:nvPr/>
        </p:nvGrpSpPr>
        <p:grpSpPr>
          <a:xfrm>
            <a:off x="6516290" y="3067569"/>
            <a:ext cx="2287460" cy="490645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</p:grpSpPr>
        <p:sp>
          <p:nvSpPr>
            <p:cNvPr id="82" name="8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3" name="8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INDICADOR: </a:t>
              </a:r>
              <a:r>
                <a:rPr lang="es-EC" sz="1000" dirty="0"/>
                <a:t>Porcentaje de éxito de tratamiento de Tuberculosis sensible</a:t>
              </a:r>
              <a:endParaRPr lang="es-EC" sz="1000" b="1" dirty="0"/>
            </a:p>
          </p:txBody>
        </p:sp>
      </p:grpSp>
      <p:grpSp>
        <p:nvGrpSpPr>
          <p:cNvPr id="90" name="23 Grupo"/>
          <p:cNvGrpSpPr/>
          <p:nvPr/>
        </p:nvGrpSpPr>
        <p:grpSpPr>
          <a:xfrm>
            <a:off x="3869977" y="3770800"/>
            <a:ext cx="1645346" cy="430158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91" name="9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2" name="91 Rectángulo"/>
            <p:cNvSpPr/>
            <p:nvPr/>
          </p:nvSpPr>
          <p:spPr>
            <a:xfrm>
              <a:off x="699598" y="26304"/>
              <a:ext cx="1438224" cy="841977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Programa Presupuestario A</a:t>
              </a:r>
            </a:p>
          </p:txBody>
        </p:sp>
      </p:grpSp>
      <p:grpSp>
        <p:nvGrpSpPr>
          <p:cNvPr id="93" name="23 Grupo"/>
          <p:cNvGrpSpPr/>
          <p:nvPr/>
        </p:nvGrpSpPr>
        <p:grpSpPr>
          <a:xfrm>
            <a:off x="4719827" y="5157582"/>
            <a:ext cx="3039758" cy="43165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94" name="93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1" name="100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just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PROYECTO DE VIGILANCIA Y CONTROL DE VECTORES PARA LA PREVENCION DE LA TRANSMISION DE ENFERMEDADES METAXENICAS EN EL ECUADOR</a:t>
              </a:r>
            </a:p>
          </p:txBody>
        </p:sp>
      </p:grpSp>
      <p:grpSp>
        <p:nvGrpSpPr>
          <p:cNvPr id="102" name="101 Grupo"/>
          <p:cNvGrpSpPr/>
          <p:nvPr/>
        </p:nvGrpSpPr>
        <p:grpSpPr>
          <a:xfrm>
            <a:off x="2117847" y="5157192"/>
            <a:ext cx="1950097" cy="419015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03" name="10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4" name="10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Talento Humano:</a:t>
              </a:r>
              <a:r>
                <a:rPr lang="es-EC" sz="1100" b="1" dirty="0"/>
                <a:t> 600.000</a:t>
              </a:r>
            </a:p>
          </p:txBody>
        </p:sp>
      </p:grpSp>
      <p:cxnSp>
        <p:nvCxnSpPr>
          <p:cNvPr id="109" name="247 Forma"/>
          <p:cNvCxnSpPr>
            <a:stCxn id="104" idx="0"/>
            <a:endCxn id="79" idx="2"/>
          </p:cNvCxnSpPr>
          <p:nvPr/>
        </p:nvCxnSpPr>
        <p:spPr bwMode="auto">
          <a:xfrm rot="5400000" flipH="1" flipV="1">
            <a:off x="3706812" y="4183063"/>
            <a:ext cx="371475" cy="160020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247 Forma"/>
          <p:cNvCxnSpPr>
            <a:stCxn id="101" idx="0"/>
            <a:endCxn id="79" idx="2"/>
          </p:cNvCxnSpPr>
          <p:nvPr/>
        </p:nvCxnSpPr>
        <p:spPr bwMode="auto">
          <a:xfrm rot="16200000" flipV="1">
            <a:off x="5280025" y="4210050"/>
            <a:ext cx="373063" cy="154781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124 Conector recto de flecha"/>
          <p:cNvCxnSpPr>
            <a:stCxn id="92" idx="0"/>
            <a:endCxn id="33" idx="2"/>
          </p:cNvCxnSpPr>
          <p:nvPr/>
        </p:nvCxnSpPr>
        <p:spPr bwMode="auto">
          <a:xfrm flipV="1">
            <a:off x="4692650" y="3333750"/>
            <a:ext cx="0" cy="449263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8" name="23 Grupo"/>
          <p:cNvGrpSpPr/>
          <p:nvPr/>
        </p:nvGrpSpPr>
        <p:grpSpPr>
          <a:xfrm>
            <a:off x="4716016" y="5661248"/>
            <a:ext cx="3043337" cy="43204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130" name="129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33" name="13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just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CONTROL DE LA TUBERCULOSIS</a:t>
              </a:r>
            </a:p>
          </p:txBody>
        </p:sp>
      </p:grpSp>
      <p:grpSp>
        <p:nvGrpSpPr>
          <p:cNvPr id="72" name="23 Grupo"/>
          <p:cNvGrpSpPr/>
          <p:nvPr/>
        </p:nvGrpSpPr>
        <p:grpSpPr>
          <a:xfrm>
            <a:off x="4716016" y="6165304"/>
            <a:ext cx="3043337" cy="43204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73" name="7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4" name="7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just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ESTADO Y RESPUESTA DE LA SOCIEDAD CIVIL A LA TUBERCULOSIS: REFORZAR CONTROL, CON ÉNFASIS EN LA POBLACIÓN VULNERABLE</a:t>
              </a:r>
            </a:p>
          </p:txBody>
        </p:sp>
      </p:grpSp>
      <p:grpSp>
        <p:nvGrpSpPr>
          <p:cNvPr id="75" name="23 Grupo"/>
          <p:cNvGrpSpPr/>
          <p:nvPr/>
        </p:nvGrpSpPr>
        <p:grpSpPr>
          <a:xfrm>
            <a:off x="7868947" y="5157192"/>
            <a:ext cx="951526" cy="43165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76" name="7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7" name="7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10.526.826</a:t>
              </a:r>
            </a:p>
          </p:txBody>
        </p:sp>
      </p:grpSp>
      <p:grpSp>
        <p:nvGrpSpPr>
          <p:cNvPr id="87" name="23 Grupo"/>
          <p:cNvGrpSpPr/>
          <p:nvPr/>
        </p:nvGrpSpPr>
        <p:grpSpPr>
          <a:xfrm>
            <a:off x="7868946" y="5661638"/>
            <a:ext cx="951526" cy="43165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88" name="87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05" name="10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185.635</a:t>
              </a:r>
            </a:p>
          </p:txBody>
        </p:sp>
      </p:grpSp>
      <p:grpSp>
        <p:nvGrpSpPr>
          <p:cNvPr id="108" name="23 Grupo"/>
          <p:cNvGrpSpPr/>
          <p:nvPr/>
        </p:nvGrpSpPr>
        <p:grpSpPr>
          <a:xfrm>
            <a:off x="7868946" y="6165694"/>
            <a:ext cx="951526" cy="431658"/>
            <a:chOff x="673404" y="109"/>
            <a:chExt cx="1490614" cy="894368"/>
          </a:xfrm>
          <a:solidFill>
            <a:srgbClr val="FFCC66"/>
          </a:solidFill>
        </p:grpSpPr>
        <p:sp>
          <p:nvSpPr>
            <p:cNvPr id="111" name="110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5" name="114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100" b="1" dirty="0"/>
                <a:t>566.904</a:t>
              </a:r>
            </a:p>
          </p:txBody>
        </p:sp>
      </p:grpSp>
      <p:grpSp>
        <p:nvGrpSpPr>
          <p:cNvPr id="116" name="30 Grupo"/>
          <p:cNvGrpSpPr/>
          <p:nvPr/>
        </p:nvGrpSpPr>
        <p:grpSpPr>
          <a:xfrm rot="16200000">
            <a:off x="-827897" y="5300507"/>
            <a:ext cx="2304247" cy="433439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17" name="11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123" name="12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50" dirty="0"/>
                <a:t>Subsecretaría Nacional de Vigilancia de la Salud Pública</a:t>
              </a:r>
              <a:endParaRPr lang="es-EC" sz="1050" b="1" dirty="0"/>
            </a:p>
          </p:txBody>
        </p:sp>
      </p:grpSp>
      <p:grpSp>
        <p:nvGrpSpPr>
          <p:cNvPr id="124" name="30 Grupo"/>
          <p:cNvGrpSpPr/>
          <p:nvPr/>
        </p:nvGrpSpPr>
        <p:grpSpPr>
          <a:xfrm rot="16200000">
            <a:off x="349349" y="5904022"/>
            <a:ext cx="1099096" cy="433439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26" name="12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129" name="12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Dirección Nacional de vigilancia epidemiológica</a:t>
              </a:r>
            </a:p>
          </p:txBody>
        </p:sp>
      </p:grpSp>
      <p:grpSp>
        <p:nvGrpSpPr>
          <p:cNvPr id="131" name="30 Grupo"/>
          <p:cNvGrpSpPr/>
          <p:nvPr/>
        </p:nvGrpSpPr>
        <p:grpSpPr>
          <a:xfrm rot="16200000">
            <a:off x="350740" y="4822972"/>
            <a:ext cx="1099096" cy="433439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32" name="13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134" name="13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Dirección Nacional de vigilancia y control sanitario</a:t>
              </a:r>
            </a:p>
          </p:txBody>
        </p:sp>
      </p:grpSp>
      <p:grpSp>
        <p:nvGrpSpPr>
          <p:cNvPr id="135" name="30 Grupo"/>
          <p:cNvGrpSpPr/>
          <p:nvPr/>
        </p:nvGrpSpPr>
        <p:grpSpPr>
          <a:xfrm rot="16200000">
            <a:off x="852013" y="5903092"/>
            <a:ext cx="1099096" cy="433439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37" name="13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140" name="139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Dirección Nacional de estrategia de salud colectiva</a:t>
              </a:r>
            </a:p>
          </p:txBody>
        </p:sp>
      </p:grpSp>
      <p:grpSp>
        <p:nvGrpSpPr>
          <p:cNvPr id="141" name="30 Grupo"/>
          <p:cNvGrpSpPr/>
          <p:nvPr/>
        </p:nvGrpSpPr>
        <p:grpSpPr>
          <a:xfrm rot="16200000">
            <a:off x="853404" y="4822042"/>
            <a:ext cx="1099096" cy="433439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42" name="141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143" name="142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800" b="1" dirty="0"/>
                <a:t>Dirección general de salud</a:t>
              </a:r>
            </a:p>
          </p:txBody>
        </p:sp>
      </p:grpSp>
      <p:grpSp>
        <p:nvGrpSpPr>
          <p:cNvPr id="144" name="143 Grupo"/>
          <p:cNvGrpSpPr/>
          <p:nvPr/>
        </p:nvGrpSpPr>
        <p:grpSpPr>
          <a:xfrm>
            <a:off x="2117847" y="5620513"/>
            <a:ext cx="1950097" cy="419015"/>
            <a:chOff x="673404" y="109"/>
            <a:chExt cx="1490614" cy="894368"/>
          </a:xfrm>
          <a:solidFill>
            <a:srgbClr val="99CCFF"/>
          </a:solidFill>
        </p:grpSpPr>
        <p:sp>
          <p:nvSpPr>
            <p:cNvPr id="146" name="14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7" name="146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Equipos</a:t>
              </a:r>
              <a:r>
                <a:rPr lang="es-EC" sz="1100" b="1" dirty="0"/>
                <a:t>: 250.000</a:t>
              </a:r>
            </a:p>
          </p:txBody>
        </p:sp>
      </p:grpSp>
      <p:grpSp>
        <p:nvGrpSpPr>
          <p:cNvPr id="148" name="23 Grupo"/>
          <p:cNvGrpSpPr/>
          <p:nvPr/>
        </p:nvGrpSpPr>
        <p:grpSpPr>
          <a:xfrm>
            <a:off x="5580112" y="3790930"/>
            <a:ext cx="988423" cy="430158"/>
            <a:chOff x="673404" y="109"/>
            <a:chExt cx="1490614" cy="894368"/>
          </a:xfrm>
          <a:solidFill>
            <a:srgbClr val="FFC000"/>
          </a:solidFill>
        </p:grpSpPr>
        <p:sp>
          <p:nvSpPr>
            <p:cNvPr id="149" name="14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0" name="149 Rectángulo"/>
            <p:cNvSpPr/>
            <p:nvPr/>
          </p:nvSpPr>
          <p:spPr>
            <a:xfrm>
              <a:off x="699598" y="26304"/>
              <a:ext cx="1438224" cy="841977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200" b="1" dirty="0"/>
                <a:t>12.129.365</a:t>
              </a:r>
            </a:p>
          </p:txBody>
        </p:sp>
      </p:grpSp>
      <p:sp>
        <p:nvSpPr>
          <p:cNvPr id="151" name="150 Rectángulo redondeado"/>
          <p:cNvSpPr/>
          <p:nvPr/>
        </p:nvSpPr>
        <p:spPr bwMode="auto">
          <a:xfrm>
            <a:off x="250825" y="2060575"/>
            <a:ext cx="658813" cy="36036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C" sz="1100" b="1" dirty="0">
                <a:solidFill>
                  <a:schemeClr val="bg2"/>
                </a:solidFill>
                <a:latin typeface="Trebuchet MS" pitchFamily="34" charset="0"/>
              </a:rPr>
              <a:t>MCDS</a:t>
            </a:r>
          </a:p>
        </p:txBody>
      </p:sp>
      <p:grpSp>
        <p:nvGrpSpPr>
          <p:cNvPr id="152" name="30 Grupo"/>
          <p:cNvGrpSpPr/>
          <p:nvPr/>
        </p:nvGrpSpPr>
        <p:grpSpPr>
          <a:xfrm>
            <a:off x="251520" y="2708920"/>
            <a:ext cx="701787" cy="624111"/>
            <a:chOff x="673404" y="109"/>
            <a:chExt cx="1490614" cy="894368"/>
          </a:xfrm>
          <a:solidFill>
            <a:srgbClr val="92D050"/>
          </a:solidFill>
        </p:grpSpPr>
        <p:sp>
          <p:nvSpPr>
            <p:cNvPr id="153" name="152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4" name="153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600" b="1" dirty="0"/>
                <a:t>MSP</a:t>
              </a:r>
            </a:p>
          </p:txBody>
        </p:sp>
      </p:grpSp>
      <p:sp>
        <p:nvSpPr>
          <p:cNvPr id="16" name="15 Flecha arriba"/>
          <p:cNvSpPr/>
          <p:nvPr/>
        </p:nvSpPr>
        <p:spPr bwMode="auto">
          <a:xfrm>
            <a:off x="4550304" y="3284984"/>
            <a:ext cx="381736" cy="504944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EC" sz="2000">
              <a:solidFill>
                <a:schemeClr val="bg1"/>
              </a:solidFill>
              <a:latin typeface="Trebuchet MS" pitchFamily="34" charset="0"/>
            </a:endParaRPr>
          </a:p>
        </p:txBody>
      </p:sp>
      <p:grpSp>
        <p:nvGrpSpPr>
          <p:cNvPr id="155" name="30 Grupo"/>
          <p:cNvGrpSpPr/>
          <p:nvPr/>
        </p:nvGrpSpPr>
        <p:grpSpPr>
          <a:xfrm>
            <a:off x="6974684" y="3471710"/>
            <a:ext cx="2061812" cy="245322"/>
            <a:chOff x="673404" y="109"/>
            <a:chExt cx="1490614" cy="894368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</p:grpSpPr>
        <p:sp>
          <p:nvSpPr>
            <p:cNvPr id="157" name="156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59" name="15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Línea Base: 77% - Meta: 87%</a:t>
              </a:r>
            </a:p>
          </p:txBody>
        </p:sp>
      </p:grpSp>
      <p:grpSp>
        <p:nvGrpSpPr>
          <p:cNvPr id="78" name="23 Grupo"/>
          <p:cNvGrpSpPr/>
          <p:nvPr/>
        </p:nvGrpSpPr>
        <p:grpSpPr>
          <a:xfrm>
            <a:off x="3869977" y="4406547"/>
            <a:ext cx="1645346" cy="390605"/>
            <a:chOff x="673404" y="109"/>
            <a:chExt cx="1490614" cy="894368"/>
          </a:xfrm>
          <a:solidFill>
            <a:srgbClr val="FF9900"/>
          </a:solidFill>
        </p:grpSpPr>
        <p:sp>
          <p:nvSpPr>
            <p:cNvPr id="79" name="78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80" name="79 Rectángulo"/>
            <p:cNvSpPr/>
            <p:nvPr/>
          </p:nvSpPr>
          <p:spPr>
            <a:xfrm>
              <a:off x="699598" y="26304"/>
              <a:ext cx="1438224" cy="841977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Producto A, Producto B</a:t>
              </a:r>
              <a:endParaRPr lang="es-EC" sz="1000" b="1" dirty="0"/>
            </a:p>
          </p:txBody>
        </p:sp>
      </p:grpSp>
      <p:cxnSp>
        <p:nvCxnSpPr>
          <p:cNvPr id="84" name="83 Conector recto de flecha"/>
          <p:cNvCxnSpPr>
            <a:stCxn id="80" idx="0"/>
            <a:endCxn id="92" idx="2"/>
          </p:cNvCxnSpPr>
          <p:nvPr/>
        </p:nvCxnSpPr>
        <p:spPr bwMode="auto">
          <a:xfrm flipV="1">
            <a:off x="4692650" y="4187825"/>
            <a:ext cx="0" cy="230188"/>
          </a:xfrm>
          <a:prstGeom prst="straightConnector1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85" name="23 Grupo"/>
          <p:cNvGrpSpPr/>
          <p:nvPr/>
        </p:nvGrpSpPr>
        <p:grpSpPr>
          <a:xfrm>
            <a:off x="5580112" y="4391823"/>
            <a:ext cx="1418482" cy="405329"/>
            <a:chOff x="673404" y="109"/>
            <a:chExt cx="1490614" cy="894368"/>
          </a:xfrm>
          <a:solidFill>
            <a:srgbClr val="FFFF99"/>
          </a:solidFill>
        </p:grpSpPr>
        <p:sp>
          <p:nvSpPr>
            <p:cNvPr id="86" name="85 Rectángulo redondeado"/>
            <p:cNvSpPr/>
            <p:nvPr/>
          </p:nvSpPr>
          <p:spPr>
            <a:xfrm>
              <a:off x="673404" y="109"/>
              <a:ext cx="1490614" cy="89436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9" name="98 Rectángulo"/>
            <p:cNvSpPr/>
            <p:nvPr/>
          </p:nvSpPr>
          <p:spPr>
            <a:xfrm>
              <a:off x="699599" y="26304"/>
              <a:ext cx="1438224" cy="841978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64770" tIns="64770" rIns="64770" bIns="64770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C" sz="1000" b="1" dirty="0"/>
                <a:t>Indicadores de eficacia y eficiencia</a:t>
              </a:r>
              <a:endParaRPr lang="es-EC" sz="100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5" grpId="0" animBg="1"/>
      <p:bldP spid="1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4 CuadroTexto"/>
          <p:cNvSpPr txBox="1">
            <a:spLocks noChangeArrowheads="1"/>
          </p:cNvSpPr>
          <p:nvPr/>
        </p:nvSpPr>
        <p:spPr bwMode="auto">
          <a:xfrm>
            <a:off x="1116013" y="2636838"/>
            <a:ext cx="6985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sz="6600" b="1">
                <a:solidFill>
                  <a:srgbClr val="002060"/>
                </a:solidFill>
              </a:rPr>
              <a:t>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nces_costeo_metas PNBV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7433</TotalTime>
  <Words>536</Words>
  <Application>Microsoft Office PowerPoint</Application>
  <PresentationFormat>On-screen Show (4:3)</PresentationFormat>
  <Paragraphs>151</Paragraphs>
  <Slides>7</Slides>
  <Notes>7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Times New Roman</vt:lpstr>
      <vt:lpstr>Avances_costeo_metas PNBV</vt:lpstr>
      <vt:lpstr>Propuesta Articulación Plan – Presupuesto a través de los programas presupuestarios</vt:lpstr>
      <vt:lpstr>Slide 2</vt:lpstr>
      <vt:lpstr>Slide 3</vt:lpstr>
      <vt:lpstr>Slide 4</vt:lpstr>
      <vt:lpstr>Slide 5</vt:lpstr>
      <vt:lpstr>Slide 6</vt:lpstr>
      <vt:lpstr>Slide 7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 PPIs</dc:title>
  <dc:creator>rduran</dc:creator>
  <cp:lastModifiedBy>maperez</cp:lastModifiedBy>
  <cp:revision>607</cp:revision>
  <dcterms:created xsi:type="dcterms:W3CDTF">2010-03-23T16:14:07Z</dcterms:created>
  <dcterms:modified xsi:type="dcterms:W3CDTF">2013-05-10T14:46:09Z</dcterms:modified>
</cp:coreProperties>
</file>